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51" r:id="rId1"/>
  </p:sldMasterIdLst>
  <p:notesMasterIdLst>
    <p:notesMasterId r:id="rId55"/>
  </p:notesMasterIdLst>
  <p:handoutMasterIdLst>
    <p:handoutMasterId r:id="rId56"/>
  </p:handout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334" r:id="rId10"/>
    <p:sldId id="347" r:id="rId11"/>
    <p:sldId id="348" r:id="rId12"/>
    <p:sldId id="300" r:id="rId13"/>
    <p:sldId id="338" r:id="rId14"/>
    <p:sldId id="337" r:id="rId15"/>
    <p:sldId id="340" r:id="rId16"/>
    <p:sldId id="301" r:id="rId17"/>
    <p:sldId id="349" r:id="rId18"/>
    <p:sldId id="302" r:id="rId19"/>
    <p:sldId id="341" r:id="rId20"/>
    <p:sldId id="342" r:id="rId21"/>
    <p:sldId id="343" r:id="rId22"/>
    <p:sldId id="304" r:id="rId23"/>
    <p:sldId id="305" r:id="rId24"/>
    <p:sldId id="306" r:id="rId25"/>
    <p:sldId id="307" r:id="rId26"/>
    <p:sldId id="350" r:id="rId27"/>
    <p:sldId id="308" r:id="rId28"/>
    <p:sldId id="309" r:id="rId29"/>
    <p:sldId id="351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52" r:id="rId39"/>
    <p:sldId id="353" r:id="rId40"/>
    <p:sldId id="354" r:id="rId41"/>
    <p:sldId id="323" r:id="rId42"/>
    <p:sldId id="355" r:id="rId43"/>
    <p:sldId id="324" r:id="rId44"/>
    <p:sldId id="356" r:id="rId45"/>
    <p:sldId id="325" r:id="rId46"/>
    <p:sldId id="326" r:id="rId47"/>
    <p:sldId id="346" r:id="rId48"/>
    <p:sldId id="328" r:id="rId49"/>
    <p:sldId id="357" r:id="rId50"/>
    <p:sldId id="329" r:id="rId51"/>
    <p:sldId id="358" r:id="rId52"/>
    <p:sldId id="332" r:id="rId53"/>
    <p:sldId id="333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9442"/>
    <a:srgbClr val="48AC4D"/>
    <a:srgbClr val="F85C1E"/>
    <a:srgbClr val="20409A"/>
    <a:srgbClr val="60C452"/>
    <a:srgbClr val="CC0099"/>
    <a:srgbClr val="CC3399"/>
    <a:srgbClr val="FFFF00"/>
    <a:srgbClr val="CC00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00" autoAdjust="0"/>
    <p:restoredTop sz="94755" autoAdjust="0"/>
  </p:normalViewPr>
  <p:slideViewPr>
    <p:cSldViewPr>
      <p:cViewPr>
        <p:scale>
          <a:sx n="80" d="100"/>
          <a:sy n="80" d="100"/>
        </p:scale>
        <p:origin x="-9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C058C7F-1250-44D3-80F6-C06A7C11C426}" type="datetimeFigureOut">
              <a:rPr lang="en-US"/>
              <a:pPr>
                <a:defRPr/>
              </a:pPr>
              <a:t>11/8/2013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626C12F-0B06-421A-A453-9B59D13AD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6682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BDC3577-1384-41B9-86F2-A64D7F984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332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5"/>
          <p:cNvSpPr txBox="1"/>
          <p:nvPr userDrawn="1"/>
        </p:nvSpPr>
        <p:spPr>
          <a:xfrm>
            <a:off x="0" y="4972029"/>
            <a:ext cx="9144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 smtClean="0">
                <a:solidFill>
                  <a:srgbClr val="3E9442"/>
                </a:solidFill>
                <a:latin typeface="Franklin Gothic Medium" pitchFamily="34" charset="0"/>
              </a:rPr>
              <a:t>Microsoft  Excel  2013</a:t>
            </a:r>
            <a:endParaRPr lang="en-US" sz="6000" dirty="0">
              <a:solidFill>
                <a:srgbClr val="3E9442"/>
              </a:solidFill>
              <a:latin typeface="Franklin Gothic Medium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1628" y="228600"/>
            <a:ext cx="24599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3"/>
          <p:cNvSpPr txBox="1"/>
          <p:nvPr userDrawn="1"/>
        </p:nvSpPr>
        <p:spPr>
          <a:xfrm>
            <a:off x="3886200" y="5116512"/>
            <a:ext cx="354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3E9442"/>
                </a:solidFill>
              </a:rPr>
              <a:t>®</a:t>
            </a:r>
            <a:endParaRPr lang="en-US" dirty="0">
              <a:solidFill>
                <a:srgbClr val="3E9442"/>
              </a:solidFill>
            </a:endParaRPr>
          </a:p>
        </p:txBody>
      </p:sp>
      <p:sp>
        <p:nvSpPr>
          <p:cNvPr id="7" name="TextBox 14"/>
          <p:cNvSpPr txBox="1"/>
          <p:nvPr userDrawn="1"/>
        </p:nvSpPr>
        <p:spPr>
          <a:xfrm>
            <a:off x="5943600" y="5116512"/>
            <a:ext cx="354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E9442"/>
                </a:solidFill>
              </a:rPr>
              <a:t>®</a:t>
            </a:r>
          </a:p>
        </p:txBody>
      </p:sp>
      <p:sp>
        <p:nvSpPr>
          <p:cNvPr id="157701" name="Title Placeholder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524000"/>
          </a:xfrm>
        </p:spPr>
        <p:txBody>
          <a:bodyPr/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t="3451" b="6899"/>
          <a:stretch>
            <a:fillRect/>
          </a:stretch>
        </p:blipFill>
        <p:spPr bwMode="auto">
          <a:xfrm>
            <a:off x="0" y="2819400"/>
            <a:ext cx="914399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4DB848"/>
          </a:solidFill>
          <a:ln>
            <a:solidFill>
              <a:srgbClr val="4D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10E0-8EAE-48E8-9484-9A46B5830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21717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3627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727A5-B819-4849-BDAA-E77DE3696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6F4FC-A15E-4CCF-A12D-C1B4180DD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7201-8D33-4AE4-B1F1-DBAEF8B3F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B093A-FDC9-4AD8-941C-8D186E124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8909B-2183-4E4C-968B-603CC8975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C5901-E5F0-49C8-9043-463DFEF29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4604-B0AD-403A-B549-7DD63736F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4C9C5-240E-4B6E-BE1D-CA0EF87F4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C1FA-F25E-4F2E-9E7A-0A5ACB356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57200" y="1143000"/>
            <a:ext cx="8686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05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1C2F2179-BA34-48B5-AF5F-CE1FE6517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3" name="Text Box 11"/>
          <p:cNvSpPr txBox="1">
            <a:spLocks noChangeArrowheads="1"/>
          </p:cNvSpPr>
          <p:nvPr userDrawn="1"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400800"/>
            <a:ext cx="868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rgbClr val="4DB848"/>
              </a:gs>
              <a:gs pos="65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763000" y="0"/>
            <a:ext cx="381000" cy="685800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rgbClr val="4DB84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>
    <p:random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/>
              <a:t>Tutorial 10: </a:t>
            </a:r>
            <a:br>
              <a:rPr lang="en-US" sz="4400" dirty="0" smtClean="0"/>
            </a:br>
            <a:r>
              <a:rPr lang="en-US" sz="4400" dirty="0" smtClean="0"/>
              <a:t>Performing What-If Analyses</a:t>
            </a:r>
          </a:p>
        </p:txBody>
      </p:sp>
    </p:spTree>
    <p:extLst>
      <p:ext uri="{BB962C8B-B14F-4D97-AF65-F5344CB8AC3E}">
        <p14:creationId xmlns:p14="http://schemas.microsoft.com/office/powerpoint/2010/main" xmlns="" val="401923169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Cost-Volume</a:t>
            </a:r>
            <a:br>
              <a:rPr lang="en-US" dirty="0"/>
            </a:br>
            <a:r>
              <a:rPr lang="en-US" dirty="0"/>
              <a:t>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2057400"/>
          </a:xfrm>
        </p:spPr>
        <p:txBody>
          <a:bodyPr/>
          <a:lstStyle/>
          <a:p>
            <a:r>
              <a:rPr lang="en-US" dirty="0" smtClean="0"/>
              <a:t>Exploring the Break-Even Point (</a:t>
            </a:r>
            <a:r>
              <a:rPr lang="en-US" dirty="0" err="1" smtClean="0"/>
              <a:t>cont’t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A CVP chart shows the relationship between total expenses and total </a:t>
            </a:r>
            <a:r>
              <a:rPr lang="en-US" dirty="0" smtClean="0"/>
              <a:t>revenue; the </a:t>
            </a:r>
            <a:r>
              <a:rPr lang="en-US" dirty="0"/>
              <a:t>break-even point occurs where the two lines </a:t>
            </a:r>
            <a:r>
              <a:rPr lang="en-US" dirty="0" smtClean="0"/>
              <a:t>cross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1843" y="3200400"/>
            <a:ext cx="4860314" cy="297180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99125643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Cost-Volume</a:t>
            </a:r>
            <a:br>
              <a:rPr lang="en-US" dirty="0"/>
            </a:br>
            <a:r>
              <a:rPr lang="en-US" dirty="0"/>
              <a:t>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 the Break-Even Point with What-if Analysis</a:t>
            </a:r>
          </a:p>
          <a:p>
            <a:pPr lvl="1"/>
            <a:r>
              <a:rPr lang="en-US" dirty="0" smtClean="0"/>
              <a:t>Lets </a:t>
            </a:r>
            <a:r>
              <a:rPr lang="en-US" dirty="0"/>
              <a:t>you explore the impact of changing different values in </a:t>
            </a:r>
            <a:r>
              <a:rPr lang="en-US" dirty="0" smtClean="0"/>
              <a:t>a worksheet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use </a:t>
            </a:r>
            <a:r>
              <a:rPr lang="en-US" dirty="0" smtClean="0"/>
              <a:t>to </a:t>
            </a:r>
            <a:r>
              <a:rPr lang="en-US" dirty="0"/>
              <a:t>explore the impact of changing </a:t>
            </a:r>
            <a:r>
              <a:rPr lang="en-US" dirty="0" smtClean="0"/>
              <a:t>financial conditions </a:t>
            </a:r>
            <a:r>
              <a:rPr lang="en-US" dirty="0"/>
              <a:t>on a company’s </a:t>
            </a:r>
            <a:r>
              <a:rPr lang="en-US" dirty="0" smtClean="0"/>
              <a:t>profitability</a:t>
            </a:r>
          </a:p>
          <a:p>
            <a:pPr lvl="1"/>
            <a:r>
              <a:rPr lang="en-US" dirty="0"/>
              <a:t>One way of finding </a:t>
            </a:r>
            <a:r>
              <a:rPr lang="en-US" dirty="0" smtClean="0"/>
              <a:t>the break-even </a:t>
            </a:r>
            <a:r>
              <a:rPr lang="en-US" dirty="0"/>
              <a:t>point is to use Goal Seek, but a </a:t>
            </a:r>
            <a:r>
              <a:rPr lang="en-US" dirty="0" smtClean="0"/>
              <a:t>more efficient </a:t>
            </a:r>
            <a:r>
              <a:rPr lang="en-US" dirty="0"/>
              <a:t>approach is to use a data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3752903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0339FB-48EA-49CC-BABC-623D51D57E77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174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Working with Data Tables</a:t>
            </a:r>
          </a:p>
        </p:txBody>
      </p:sp>
      <p:sp>
        <p:nvSpPr>
          <p:cNvPr id="31748" name="Rectangle 7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/>
              <a:t>A data table is an Excel table that displays the results from several what-if </a:t>
            </a:r>
            <a:r>
              <a:rPr lang="en-US" dirty="0" smtClean="0"/>
              <a:t>analyses; the table </a:t>
            </a:r>
            <a:r>
              <a:rPr lang="en-US" dirty="0"/>
              <a:t>consists of input cells and result </a:t>
            </a:r>
            <a:r>
              <a:rPr lang="en-US" dirty="0" smtClean="0"/>
              <a:t>cells</a:t>
            </a:r>
          </a:p>
          <a:p>
            <a:pPr lvl="1"/>
            <a:r>
              <a:rPr lang="en-US" dirty="0" smtClean="0"/>
              <a:t>Input </a:t>
            </a:r>
            <a:r>
              <a:rPr lang="en-US" dirty="0"/>
              <a:t>cells are the cells whose </a:t>
            </a:r>
            <a:r>
              <a:rPr lang="en-US" dirty="0" smtClean="0"/>
              <a:t>value would </a:t>
            </a:r>
            <a:r>
              <a:rPr lang="en-US" dirty="0"/>
              <a:t>be changed in a what-if </a:t>
            </a:r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Result </a:t>
            </a:r>
            <a:r>
              <a:rPr lang="en-US" dirty="0"/>
              <a:t>cells are cells whose values </a:t>
            </a:r>
            <a:r>
              <a:rPr lang="en-US" dirty="0" smtClean="0"/>
              <a:t>are impacted </a:t>
            </a:r>
            <a:r>
              <a:rPr lang="en-US" dirty="0"/>
              <a:t>by the changing input </a:t>
            </a:r>
            <a:r>
              <a:rPr lang="en-US" dirty="0" smtClean="0"/>
              <a:t>values</a:t>
            </a:r>
            <a:endParaRPr lang="en-US" dirty="0"/>
          </a:p>
          <a:p>
            <a:pPr lvl="1"/>
            <a:r>
              <a:rPr lang="en-US" dirty="0" smtClean="0"/>
              <a:t>You </a:t>
            </a:r>
            <a:r>
              <a:rPr lang="en-US" dirty="0"/>
              <a:t>can use one-variable data </a:t>
            </a:r>
            <a:r>
              <a:rPr lang="en-US" dirty="0" smtClean="0"/>
              <a:t>tables and </a:t>
            </a:r>
            <a:r>
              <a:rPr lang="en-US" dirty="0"/>
              <a:t>two-variable data tables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7450889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0339FB-48EA-49CC-BABC-623D51D57E77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174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Working with Data Tables</a:t>
            </a:r>
          </a:p>
        </p:txBody>
      </p:sp>
      <p:sp>
        <p:nvSpPr>
          <p:cNvPr id="31748" name="Rectangle 7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Creating a One-Variable Data Table</a:t>
            </a:r>
          </a:p>
          <a:p>
            <a:pPr lvl="1"/>
            <a:r>
              <a:rPr lang="en-US" altLang="ja-JP" dirty="0" smtClean="0">
                <a:ea typeface="ＭＳ Ｐゴシック" pitchFamily="34" charset="-128"/>
              </a:rPr>
              <a:t>Specif</a:t>
            </a:r>
            <a:r>
              <a:rPr lang="en-US" dirty="0" smtClean="0"/>
              <a:t>y one input cell and any number of result cells</a:t>
            </a:r>
          </a:p>
          <a:p>
            <a:pPr lvl="1"/>
            <a:r>
              <a:rPr lang="en-US" dirty="0"/>
              <a:t>The range of possible values for the input cell is entered in the first row or column </a:t>
            </a:r>
            <a:r>
              <a:rPr lang="en-US" dirty="0" smtClean="0"/>
              <a:t>of the </a:t>
            </a:r>
            <a:r>
              <a:rPr lang="en-US" dirty="0"/>
              <a:t>data </a:t>
            </a:r>
            <a:r>
              <a:rPr lang="en-US" dirty="0" smtClean="0"/>
              <a:t>table; </a:t>
            </a:r>
            <a:r>
              <a:rPr lang="en-US" dirty="0"/>
              <a:t>the corresponding result values appear in the subsequent rows </a:t>
            </a:r>
            <a:r>
              <a:rPr lang="en-US" dirty="0" smtClean="0"/>
              <a:t>or columns</a:t>
            </a:r>
          </a:p>
          <a:p>
            <a:pPr lvl="1"/>
            <a:r>
              <a:rPr lang="en-US" dirty="0" smtClean="0"/>
              <a:t>Useful in business to explore how changing a single input cell can impact several financial results</a:t>
            </a:r>
          </a:p>
        </p:txBody>
      </p:sp>
    </p:spTree>
    <p:extLst>
      <p:ext uri="{BB962C8B-B14F-4D97-AF65-F5344CB8AC3E}">
        <p14:creationId xmlns:p14="http://schemas.microsoft.com/office/powerpoint/2010/main" xmlns="" val="50646618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0339FB-48EA-49CC-BABC-623D51D57E77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174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Working with Data Tables</a:t>
            </a:r>
          </a:p>
        </p:txBody>
      </p:sp>
      <p:pic>
        <p:nvPicPr>
          <p:cNvPr id="9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399" y="1219200"/>
            <a:ext cx="6311787" cy="2971800"/>
          </a:xfr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2429" y="3733800"/>
            <a:ext cx="5938171" cy="251460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909404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Data Tables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2819400"/>
          </a:xfrm>
        </p:spPr>
        <p:txBody>
          <a:bodyPr/>
          <a:lstStyle/>
          <a:p>
            <a:r>
              <a:rPr lang="en-US" dirty="0"/>
              <a:t>Creating a One-Variable Data </a:t>
            </a:r>
            <a:r>
              <a:rPr lang="en-US" dirty="0" smtClean="0"/>
              <a:t>Table (</a:t>
            </a:r>
            <a:r>
              <a:rPr lang="en-US" dirty="0" err="1" smtClean="0"/>
              <a:t>con’t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Identify the result value cell based on input values</a:t>
            </a:r>
          </a:p>
          <a:p>
            <a:pPr lvl="2"/>
            <a:r>
              <a:rPr lang="en-US" dirty="0" smtClean="0"/>
              <a:t>The </a:t>
            </a:r>
            <a:r>
              <a:rPr lang="en-US" b="1" dirty="0"/>
              <a:t>row input cell </a:t>
            </a:r>
            <a:r>
              <a:rPr lang="en-US" dirty="0"/>
              <a:t>is used when the input values have been placed in the </a:t>
            </a:r>
            <a:r>
              <a:rPr lang="en-US" dirty="0" smtClean="0"/>
              <a:t>first row </a:t>
            </a:r>
            <a:r>
              <a:rPr lang="en-US" dirty="0"/>
              <a:t>of the data </a:t>
            </a:r>
            <a:r>
              <a:rPr lang="en-US" dirty="0" smtClean="0"/>
              <a:t>table</a:t>
            </a:r>
          </a:p>
          <a:p>
            <a:pPr lvl="2"/>
            <a:r>
              <a:rPr lang="en-US" dirty="0" smtClean="0"/>
              <a:t>The </a:t>
            </a:r>
            <a:r>
              <a:rPr lang="en-US" b="1" dirty="0"/>
              <a:t>column input cell </a:t>
            </a:r>
            <a:r>
              <a:rPr lang="en-US" dirty="0"/>
              <a:t>is used when the input values </a:t>
            </a:r>
            <a:r>
              <a:rPr lang="en-US" dirty="0" smtClean="0"/>
              <a:t>are </a:t>
            </a:r>
            <a:r>
              <a:rPr lang="en-US" dirty="0"/>
              <a:t>placed in the data table’s first column</a:t>
            </a: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32587" y="3962400"/>
            <a:ext cx="507882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35028101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85A654-8E96-41F0-8F6C-7ACFC5780B73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379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Data </a:t>
            </a:r>
            <a:r>
              <a:rPr lang="en-US" sz="4000" dirty="0" smtClean="0"/>
              <a:t>Tables</a:t>
            </a:r>
          </a:p>
        </p:txBody>
      </p:sp>
      <p:sp>
        <p:nvSpPr>
          <p:cNvPr id="33796" name="Rectangle 3"/>
          <p:cNvSpPr>
            <a:spLocks noGrp="1"/>
          </p:cNvSpPr>
          <p:nvPr>
            <p:ph type="body" idx="1"/>
          </p:nvPr>
        </p:nvSpPr>
        <p:spPr>
          <a:xfrm>
            <a:off x="457200" y="1219201"/>
            <a:ext cx="8229600" cy="1905000"/>
          </a:xfrm>
        </p:spPr>
        <p:txBody>
          <a:bodyPr/>
          <a:lstStyle/>
          <a:p>
            <a:r>
              <a:rPr lang="en-US" dirty="0" smtClean="0"/>
              <a:t>Charting a One-Variable Data Table</a:t>
            </a:r>
          </a:p>
          <a:p>
            <a:pPr lvl="1"/>
            <a:r>
              <a:rPr lang="en-US" dirty="0" smtClean="0"/>
              <a:t>Gives a better picture of relationship between sales volume, revenue, and total expenses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2819400"/>
            <a:ext cx="7315200" cy="3319567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4239026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Data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Modifying a Data Table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tables are </a:t>
            </a:r>
            <a:r>
              <a:rPr lang="en-US" dirty="0" smtClean="0"/>
              <a:t>dynamic; </a:t>
            </a:r>
            <a:r>
              <a:rPr lang="en-US" dirty="0"/>
              <a:t>changes in the worksheet are automatically </a:t>
            </a:r>
            <a:r>
              <a:rPr lang="en-US" dirty="0" smtClean="0"/>
              <a:t>reflected in </a:t>
            </a:r>
            <a:r>
              <a:rPr lang="en-US" dirty="0"/>
              <a:t>the data table </a:t>
            </a:r>
            <a:r>
              <a:rPr lang="en-US" dirty="0" smtClean="0"/>
              <a:t>values</a:t>
            </a:r>
          </a:p>
          <a:p>
            <a:pPr lvl="1"/>
            <a:r>
              <a:rPr lang="en-US" dirty="0" smtClean="0"/>
              <a:t>Includes </a:t>
            </a:r>
            <a:r>
              <a:rPr lang="en-US" dirty="0"/>
              <a:t>changes to cells that are not part of the data </a:t>
            </a:r>
            <a:r>
              <a:rPr lang="en-US" dirty="0" smtClean="0"/>
              <a:t>table but </a:t>
            </a:r>
            <a:r>
              <a:rPr lang="en-US" dirty="0"/>
              <a:t>are involved in the values displayed in the result cells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5548376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6EDE6C-5232-4912-932C-D200A82C8233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584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Data Tables</a:t>
            </a:r>
          </a:p>
        </p:txBody>
      </p:sp>
      <p:sp>
        <p:nvSpPr>
          <p:cNvPr id="35844" name="Rectangle 3"/>
          <p:cNvSpPr>
            <a:spLocks noGrp="1"/>
          </p:cNvSpPr>
          <p:nvPr>
            <p:ph type="body" idx="1"/>
          </p:nvPr>
        </p:nvSpPr>
        <p:spPr>
          <a:xfrm>
            <a:off x="457200" y="1219201"/>
            <a:ext cx="8229600" cy="2133600"/>
          </a:xfrm>
        </p:spPr>
        <p:txBody>
          <a:bodyPr/>
          <a:lstStyle/>
          <a:p>
            <a:r>
              <a:rPr lang="en-US" dirty="0"/>
              <a:t>Creating a Two-Variable Data Table</a:t>
            </a:r>
          </a:p>
          <a:p>
            <a:pPr lvl="1"/>
            <a:r>
              <a:rPr lang="en-US" dirty="0" smtClean="0"/>
              <a:t>Lets </a:t>
            </a:r>
            <a:r>
              <a:rPr lang="en-US" dirty="0"/>
              <a:t>you view the relationship between two input cells, but can </a:t>
            </a:r>
            <a:r>
              <a:rPr lang="en-US" dirty="0" smtClean="0"/>
              <a:t>display only </a:t>
            </a:r>
            <a:r>
              <a:rPr lang="en-US" dirty="0"/>
              <a:t>a single result value</a:t>
            </a:r>
          </a:p>
          <a:p>
            <a:pPr lvl="1"/>
            <a:r>
              <a:rPr lang="en-US" dirty="0" smtClean="0"/>
              <a:t>Analyzes a variety of combinations simultaneously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6938" y="3276600"/>
            <a:ext cx="7230125" cy="297180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666361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Data Tables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13ED94-7D5A-45CC-B431-F3917207A12C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1447800"/>
            <a:ext cx="8001000" cy="4694281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814712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3D794E-3DE1-415A-BB69-D83884673B30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3319" name="Rectangle 1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</p:txBody>
      </p:sp>
      <p:sp>
        <p:nvSpPr>
          <p:cNvPr id="13320" name="Rectangle 1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Explore the principles of cost-volume-profit relationships</a:t>
            </a:r>
          </a:p>
          <a:p>
            <a:r>
              <a:rPr lang="en-US" dirty="0" smtClean="0"/>
              <a:t>Create a one-variable data table</a:t>
            </a:r>
          </a:p>
          <a:p>
            <a:r>
              <a:rPr lang="en-US" dirty="0" smtClean="0"/>
              <a:t>Create a two-variable data table</a:t>
            </a:r>
          </a:p>
          <a:p>
            <a:r>
              <a:rPr lang="en-US" dirty="0" smtClean="0"/>
              <a:t>Create and apply different Excel scenarios with the Scenario Manager</a:t>
            </a:r>
          </a:p>
          <a:p>
            <a:r>
              <a:rPr lang="en-US" dirty="0"/>
              <a:t>Generate a scenario summary report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8104566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Data Tables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2057400"/>
          </a:xfrm>
        </p:spPr>
        <p:txBody>
          <a:bodyPr/>
          <a:lstStyle/>
          <a:p>
            <a:r>
              <a:rPr lang="en-US" dirty="0" smtClean="0"/>
              <a:t>Formatting the Result Cell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can hide </a:t>
            </a:r>
            <a:r>
              <a:rPr lang="en-US" dirty="0" smtClean="0"/>
              <a:t>a cell </a:t>
            </a:r>
            <a:r>
              <a:rPr lang="en-US" dirty="0"/>
              <a:t>value using the custom format “text</a:t>
            </a:r>
            <a:r>
              <a:rPr lang="en-US" dirty="0" smtClean="0"/>
              <a:t>”, where </a:t>
            </a:r>
            <a:r>
              <a:rPr lang="en-US" dirty="0"/>
              <a:t>text is the text you want to display in place of the cell value</a:t>
            </a: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11375" y="3124200"/>
            <a:ext cx="4921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61756220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Data Tables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1447800"/>
            <a:ext cx="8001000" cy="4716379"/>
          </a:xfr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6306184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Working with </a:t>
            </a:r>
            <a:r>
              <a:rPr lang="en-US" dirty="0" smtClean="0"/>
              <a:t>Data Tables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2057400"/>
          </a:xfrm>
        </p:spPr>
        <p:txBody>
          <a:bodyPr/>
          <a:lstStyle/>
          <a:p>
            <a:r>
              <a:rPr lang="en-US" dirty="0" smtClean="0"/>
              <a:t>Charting a Two-Variable Data Table</a:t>
            </a:r>
          </a:p>
          <a:p>
            <a:pPr lvl="1"/>
            <a:r>
              <a:rPr lang="en-US" dirty="0"/>
              <a:t>You can chart the values from a two-variable data table using lines to represent </a:t>
            </a:r>
            <a:r>
              <a:rPr lang="en-US" dirty="0" smtClean="0"/>
              <a:t>the different </a:t>
            </a:r>
            <a:r>
              <a:rPr lang="en-US" dirty="0"/>
              <a:t>columns of the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D455FC-6C56-46B4-9241-BFE5D0F3EE2F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8139" y="3124200"/>
            <a:ext cx="5387723" cy="320040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201324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200E00-6204-4A94-8620-E642C665AB63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41987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Overview: </a:t>
            </a:r>
            <a:br>
              <a:rPr lang="en-US" dirty="0" smtClean="0"/>
            </a:br>
            <a:r>
              <a:rPr lang="en-US" dirty="0" smtClean="0"/>
              <a:t>What-If Scenarios</a:t>
            </a:r>
          </a:p>
        </p:txBody>
      </p:sp>
      <p:pic>
        <p:nvPicPr>
          <p:cNvPr id="6" name="Picture 5" descr="Fig10_pgAC616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735" y="1219200"/>
            <a:ext cx="4556531" cy="502920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5376590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AEA200-2921-4AF2-B7DD-731EA7C957DF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44035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Overview: </a:t>
            </a:r>
            <a:br>
              <a:rPr lang="en-US" dirty="0"/>
            </a:br>
            <a:r>
              <a:rPr lang="en-US" dirty="0"/>
              <a:t>What-If Scenarios</a:t>
            </a:r>
            <a:endParaRPr lang="en-US" dirty="0" smtClean="0"/>
          </a:p>
        </p:txBody>
      </p:sp>
      <p:pic>
        <p:nvPicPr>
          <p:cNvPr id="6" name="Picture 5" descr="Fig10_pgAC617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452" y="1219200"/>
            <a:ext cx="4533097" cy="502920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8590495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B96902-DC3D-4D9C-AF74-7415CE449526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46083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Financial Scenarios with </a:t>
            </a:r>
            <a:r>
              <a:rPr lang="en-US" dirty="0" smtClean="0"/>
              <a:t>the Scenario </a:t>
            </a:r>
            <a:r>
              <a:rPr lang="en-US" dirty="0"/>
              <a:t>Manager</a:t>
            </a:r>
            <a:endParaRPr lang="en-US" dirty="0" smtClean="0"/>
          </a:p>
        </p:txBody>
      </p:sp>
      <p:sp>
        <p:nvSpPr>
          <p:cNvPr id="46084" name="Rectangle 7"/>
          <p:cNvSpPr>
            <a:spLocks noGrp="1"/>
          </p:cNvSpPr>
          <p:nvPr>
            <p:ph type="body" idx="1"/>
          </p:nvPr>
        </p:nvSpPr>
        <p:spPr>
          <a:xfrm>
            <a:off x="457200" y="1219201"/>
            <a:ext cx="8229600" cy="1904999"/>
          </a:xfrm>
        </p:spPr>
        <p:txBody>
          <a:bodyPr/>
          <a:lstStyle/>
          <a:p>
            <a:r>
              <a:rPr lang="en-US" dirty="0" smtClean="0"/>
              <a:t>Create scenarios to perform a what-if analysis with more than two input cells</a:t>
            </a:r>
          </a:p>
          <a:p>
            <a:r>
              <a:rPr lang="en-US" dirty="0" smtClean="0"/>
              <a:t>A scenario is a defined set of values for different cells grouped under a common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076" y="3581400"/>
            <a:ext cx="7772400" cy="2487513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047350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Financial Scenarios with the Scenario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Create </a:t>
            </a:r>
            <a:r>
              <a:rPr lang="en-US" sz="2800" dirty="0"/>
              <a:t>scenarios using the Scenario </a:t>
            </a:r>
            <a:r>
              <a:rPr lang="en-US" sz="2800" dirty="0" smtClean="0"/>
              <a:t>Manager</a:t>
            </a:r>
          </a:p>
          <a:p>
            <a:pPr lvl="1"/>
            <a:r>
              <a:rPr lang="en-US" dirty="0" smtClean="0"/>
              <a:t>Lets you define input values within a named scenario and quickly switch from one to the other</a:t>
            </a:r>
          </a:p>
          <a:p>
            <a:pPr lvl="1"/>
            <a:r>
              <a:rPr lang="en-US" dirty="0" smtClean="0"/>
              <a:t>Can be used to create summary reports</a:t>
            </a:r>
          </a:p>
          <a:p>
            <a:r>
              <a:rPr lang="en-US" sz="2800" dirty="0" smtClean="0"/>
              <a:t>Before using the Scenario Manager</a:t>
            </a:r>
            <a:endParaRPr lang="en-US" sz="2800" dirty="0"/>
          </a:p>
          <a:p>
            <a:pPr lvl="1"/>
            <a:r>
              <a:rPr lang="en-US" dirty="0" smtClean="0"/>
              <a:t>Define </a:t>
            </a:r>
            <a:r>
              <a:rPr lang="en-US" dirty="0"/>
              <a:t>names for all input and result cells that you intend to use in the analysis</a:t>
            </a:r>
          </a:p>
          <a:p>
            <a:pPr lvl="1"/>
            <a:r>
              <a:rPr lang="en-US" dirty="0"/>
              <a:t>Defined names automatically appear in reports generated by the Scenario Manager</a:t>
            </a:r>
          </a:p>
          <a:p>
            <a:pPr lvl="1"/>
            <a:r>
              <a:rPr lang="en-US" dirty="0"/>
              <a:t>Using defined names makes it easier to work with scenarios and understand the scenario reports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7544022"/>
      </p:ext>
    </p:extLst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EA1EC-2E54-49E0-8D42-995146EE7346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4813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Financial Scenarios with the Scenario Manager</a:t>
            </a:r>
            <a:endParaRPr lang="en-US" dirty="0" smtClean="0"/>
          </a:p>
        </p:txBody>
      </p:sp>
      <p:sp>
        <p:nvSpPr>
          <p:cNvPr id="48132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Defining a Scenario</a:t>
            </a:r>
          </a:p>
          <a:p>
            <a:pPr lvl="1"/>
            <a:r>
              <a:rPr lang="en-US" dirty="0" smtClean="0"/>
              <a:t>Each scenario includes a scenario name, input cells, and values for each input cell</a:t>
            </a:r>
          </a:p>
          <a:p>
            <a:pPr lvl="1"/>
            <a:r>
              <a:rPr lang="en-US" dirty="0" smtClean="0"/>
              <a:t>Number of scenarios is limited only by computer’s memory</a:t>
            </a:r>
          </a:p>
          <a:p>
            <a:pPr lvl="1"/>
            <a:r>
              <a:rPr lang="en-US" dirty="0" smtClean="0"/>
              <a:t>Input cells are referred to as “changing cells”</a:t>
            </a:r>
            <a:endParaRPr lang="en-US" altLang="ja-JP" dirty="0" smtClean="0">
              <a:ea typeface="ＭＳ Ｐゴシック" pitchFamily="34" charset="-128"/>
            </a:endParaRPr>
          </a:p>
          <a:p>
            <a:pPr lvl="2"/>
            <a:r>
              <a:rPr lang="en-US" sz="2800" dirty="0" smtClean="0"/>
              <a:t>Contain values that are changed under the scenario</a:t>
            </a:r>
            <a:endParaRPr lang="en-US" altLang="ja-JP" sz="2800" dirty="0" smtClean="0">
              <a:ea typeface="ＭＳ Ｐゴシック" pitchFamily="34" charset="-128"/>
            </a:endParaRPr>
          </a:p>
          <a:p>
            <a:pPr lvl="2"/>
            <a:r>
              <a:rPr lang="en-US" altLang="ja-JP" sz="2800" dirty="0" smtClean="0">
                <a:ea typeface="ＭＳ Ｐゴシック" pitchFamily="34" charset="-128"/>
              </a:rPr>
              <a:t>Can be </a:t>
            </a:r>
            <a:r>
              <a:rPr lang="en-US" sz="2800" dirty="0" smtClean="0"/>
              <a:t>located anywhere in the worksheet</a:t>
            </a:r>
          </a:p>
        </p:txBody>
      </p:sp>
    </p:spTree>
    <p:extLst>
      <p:ext uri="{BB962C8B-B14F-4D97-AF65-F5344CB8AC3E}">
        <p14:creationId xmlns:p14="http://schemas.microsoft.com/office/powerpoint/2010/main" xmlns="" val="44939609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181A35-F17E-4C23-8A9F-26BFEA0B1A7F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501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Financial Scenarios with the Scenario Manager</a:t>
            </a:r>
            <a:endParaRPr lang="en-US" altLang="ja-JP" dirty="0" smtClean="0">
              <a:ea typeface="ＭＳ Ｐゴシック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4974" y="1249878"/>
            <a:ext cx="5254052" cy="274320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6579" y="4191000"/>
            <a:ext cx="6750843" cy="205740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3640368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Financial Scenarios with the Scenario Manager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1828800"/>
            <a:ext cx="8001000" cy="3779782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99485795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C1CFDE-195B-4B04-B86A-86F5B1CE6320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536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15364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Generate a scenario PivotTable report</a:t>
            </a:r>
          </a:p>
          <a:p>
            <a:r>
              <a:rPr lang="en-US" dirty="0" smtClean="0"/>
              <a:t>Explore the principles of a product mix</a:t>
            </a:r>
          </a:p>
          <a:p>
            <a:r>
              <a:rPr lang="en-US" dirty="0" smtClean="0"/>
              <a:t>Run Solver to calculate optimal solutions</a:t>
            </a:r>
          </a:p>
          <a:p>
            <a:r>
              <a:rPr lang="en-US" dirty="0" smtClean="0"/>
              <a:t>Create and apply constraints to a Solver model</a:t>
            </a:r>
          </a:p>
          <a:p>
            <a:r>
              <a:rPr lang="en-US" dirty="0" smtClean="0"/>
              <a:t>Save and load a Solver model</a:t>
            </a:r>
          </a:p>
        </p:txBody>
      </p:sp>
    </p:spTree>
    <p:extLst>
      <p:ext uri="{BB962C8B-B14F-4D97-AF65-F5344CB8AC3E}">
        <p14:creationId xmlns:p14="http://schemas.microsoft.com/office/powerpoint/2010/main" xmlns="" val="119901038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B13EF2-F777-4645-9C1C-14FAFAD300AD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5427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Financial Scenarios with the Scenario Manager</a:t>
            </a:r>
            <a:endParaRPr lang="en-US" dirty="0" smtClean="0"/>
          </a:p>
        </p:txBody>
      </p:sp>
      <p:sp>
        <p:nvSpPr>
          <p:cNvPr id="54276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114800"/>
          </a:xfrm>
        </p:spPr>
        <p:txBody>
          <a:bodyPr/>
          <a:lstStyle/>
          <a:p>
            <a:r>
              <a:rPr lang="en-US" dirty="0" smtClean="0"/>
              <a:t>Viewing Scenarios</a:t>
            </a:r>
          </a:p>
          <a:p>
            <a:pPr lvl="1"/>
            <a:r>
              <a:rPr lang="en-US" dirty="0" smtClean="0"/>
              <a:t>View the effect of each scenario by </a:t>
            </a:r>
            <a:r>
              <a:rPr lang="en-US" altLang="ja-JP" dirty="0" smtClean="0">
                <a:ea typeface="ＭＳ Ｐゴシック" pitchFamily="34" charset="-128"/>
              </a:rPr>
              <a:t>selecting</a:t>
            </a:r>
            <a:r>
              <a:rPr lang="en-US" dirty="0" smtClean="0"/>
              <a:t> it in the Scenario Manager dialog box</a:t>
            </a:r>
          </a:p>
          <a:p>
            <a:pPr lvl="1"/>
            <a:r>
              <a:rPr lang="en-US" dirty="0" smtClean="0"/>
              <a:t>Switch </a:t>
            </a:r>
            <a:r>
              <a:rPr lang="en-US" dirty="0"/>
              <a:t>from one scenario to another by clicking the </a:t>
            </a:r>
            <a:r>
              <a:rPr lang="en-US" dirty="0" smtClean="0"/>
              <a:t>Show button </a:t>
            </a:r>
            <a:r>
              <a:rPr lang="en-US" dirty="0"/>
              <a:t>in the Scenario Manager dialog box</a:t>
            </a:r>
            <a:endParaRPr lang="en-US" dirty="0" smtClean="0"/>
          </a:p>
          <a:p>
            <a:pPr lvl="1"/>
            <a:r>
              <a:rPr lang="en-US" dirty="0"/>
              <a:t>Excel automatically changes the values of the </a:t>
            </a:r>
            <a:r>
              <a:rPr lang="en-US" dirty="0" smtClean="0"/>
              <a:t>input </a:t>
            </a:r>
            <a:r>
              <a:rPr lang="en-US" dirty="0"/>
              <a:t>cells to match the scenario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82136386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1295399"/>
            <a:ext cx="6704095" cy="39413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BA48D2-ADBE-4BBB-9F38-2AB0AB1B5534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5632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Financial Scenarios with the Scenario Manager</a:t>
            </a:r>
            <a:endParaRPr lang="en-US" dirty="0" smtClean="0"/>
          </a:p>
        </p:txBody>
      </p:sp>
      <p:sp>
        <p:nvSpPr>
          <p:cNvPr id="56324" name="Rectangle 3"/>
          <p:cNvSpPr>
            <a:spLocks noGrp="1"/>
          </p:cNvSpPr>
          <p:nvPr>
            <p:ph type="body" idx="1"/>
          </p:nvPr>
        </p:nvSpPr>
        <p:spPr>
          <a:xfrm>
            <a:off x="457200" y="2103437"/>
            <a:ext cx="3962400" cy="4297363"/>
          </a:xfrm>
        </p:spPr>
        <p:txBody>
          <a:bodyPr/>
          <a:lstStyle/>
          <a:p>
            <a:r>
              <a:rPr lang="en-US" dirty="0" smtClean="0"/>
              <a:t>Editing </a:t>
            </a:r>
            <a:r>
              <a:rPr lang="en-US" dirty="0"/>
              <a:t>a </a:t>
            </a:r>
            <a:r>
              <a:rPr lang="en-US" dirty="0" smtClean="0"/>
              <a:t>Scenario</a:t>
            </a:r>
            <a:endParaRPr lang="en-US" dirty="0"/>
          </a:p>
          <a:p>
            <a:pPr lvl="1"/>
            <a:r>
              <a:rPr lang="en-US" dirty="0" smtClean="0"/>
              <a:t>Edit the assumptions to view other possible outcomes</a:t>
            </a:r>
          </a:p>
          <a:p>
            <a:pPr lvl="1"/>
            <a:r>
              <a:rPr lang="en-US" dirty="0" smtClean="0"/>
              <a:t>Worksheet calculations are automatically updated to reflect the new scenario</a:t>
            </a:r>
          </a:p>
        </p:txBody>
      </p:sp>
    </p:spTree>
    <p:extLst>
      <p:ext uri="{BB962C8B-B14F-4D97-AF65-F5344CB8AC3E}">
        <p14:creationId xmlns:p14="http://schemas.microsoft.com/office/powerpoint/2010/main" xmlns="" val="29238497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B0F289-BA10-4A6B-AEDF-9E0497F04428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58371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</a:t>
            </a:r>
            <a:br>
              <a:rPr lang="en-US" dirty="0" smtClean="0"/>
            </a:br>
            <a:r>
              <a:rPr lang="en-US" dirty="0" smtClean="0"/>
              <a:t>Scenario Summary Report</a:t>
            </a:r>
          </a:p>
        </p:txBody>
      </p:sp>
      <p:sp>
        <p:nvSpPr>
          <p:cNvPr id="58372" name="Rectangle 7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z="2800" dirty="0" smtClean="0"/>
              <a:t>Create </a:t>
            </a:r>
            <a:r>
              <a:rPr lang="en-US" sz="2800" dirty="0"/>
              <a:t>a report either as an Excel table or as an Excel PivotTable </a:t>
            </a:r>
            <a:r>
              <a:rPr lang="en-US" sz="2800" dirty="0" smtClean="0"/>
              <a:t>to </a:t>
            </a:r>
            <a:r>
              <a:rPr lang="en-US" sz="2800" dirty="0"/>
              <a:t>compare the results from </a:t>
            </a:r>
            <a:r>
              <a:rPr lang="en-US" sz="2800" dirty="0" smtClean="0"/>
              <a:t>multiple scenarios </a:t>
            </a:r>
            <a:r>
              <a:rPr lang="en-US" sz="2800" dirty="0"/>
              <a:t>on a single </a:t>
            </a:r>
            <a:r>
              <a:rPr lang="en-US" sz="2800" dirty="0" smtClean="0"/>
              <a:t>worksheet</a:t>
            </a:r>
          </a:p>
          <a:p>
            <a:r>
              <a:rPr lang="en-US" sz="2800" dirty="0"/>
              <a:t>To create a scenario summary report, you must identify which result cells you want </a:t>
            </a:r>
            <a:r>
              <a:rPr lang="en-US" sz="2800" dirty="0" smtClean="0"/>
              <a:t>to include </a:t>
            </a:r>
            <a:r>
              <a:rPr lang="en-US" sz="2800" dirty="0"/>
              <a:t>in the report</a:t>
            </a:r>
          </a:p>
          <a:p>
            <a:r>
              <a:rPr lang="en-US" sz="2800" dirty="0" smtClean="0"/>
              <a:t>The scenario summary report displays the values of the input cells and result cells under each scenario</a:t>
            </a:r>
          </a:p>
          <a:p>
            <a:pPr lvl="1"/>
            <a:r>
              <a:rPr lang="en-US" sz="2400" dirty="0" smtClean="0"/>
              <a:t>Each scenario is listed by name</a:t>
            </a:r>
          </a:p>
          <a:p>
            <a:pPr lvl="1"/>
            <a:r>
              <a:rPr lang="en-US" sz="2400" dirty="0" smtClean="0"/>
              <a:t>The current worksheet values are also displayed</a:t>
            </a:r>
          </a:p>
          <a:p>
            <a:pPr lvl="1"/>
            <a:r>
              <a:rPr lang="en-US" sz="2400" dirty="0" smtClean="0"/>
              <a:t>The report used the defined names you created</a:t>
            </a:r>
          </a:p>
        </p:txBody>
      </p:sp>
    </p:spTree>
    <p:extLst>
      <p:ext uri="{BB962C8B-B14F-4D97-AF65-F5344CB8AC3E}">
        <p14:creationId xmlns:p14="http://schemas.microsoft.com/office/powerpoint/2010/main" xmlns="" val="13106408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B7B8C8-5D6B-4372-8AC0-1809DAB4FBCE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604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</a:t>
            </a:r>
            <a:br>
              <a:rPr lang="en-US" dirty="0" smtClean="0"/>
            </a:br>
            <a:r>
              <a:rPr lang="en-US" dirty="0" smtClean="0"/>
              <a:t>Scenario Summary Report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1828800"/>
            <a:ext cx="8001000" cy="3875744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244155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FF6F2-BB21-40AB-AF4B-5AADB28822F5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62468" name="Rectangle 7"/>
          <p:cNvSpPr>
            <a:spLocks noGrp="1"/>
          </p:cNvSpPr>
          <p:nvPr>
            <p:ph type="body" idx="1"/>
          </p:nvPr>
        </p:nvSpPr>
        <p:spPr>
          <a:xfrm>
            <a:off x="457200" y="1219201"/>
            <a:ext cx="8229600" cy="1981199"/>
          </a:xfrm>
        </p:spPr>
        <p:txBody>
          <a:bodyPr/>
          <a:lstStyle/>
          <a:p>
            <a:r>
              <a:rPr lang="en-US" sz="2800" dirty="0" smtClean="0"/>
              <a:t>A Scenario </a:t>
            </a:r>
            <a:r>
              <a:rPr lang="en-US" sz="2800" dirty="0"/>
              <a:t>PivotTable report displays </a:t>
            </a:r>
            <a:r>
              <a:rPr lang="en-US" sz="2800" dirty="0" smtClean="0"/>
              <a:t>results </a:t>
            </a:r>
            <a:r>
              <a:rPr lang="en-US" sz="2800" dirty="0"/>
              <a:t>from each scenario </a:t>
            </a:r>
            <a:r>
              <a:rPr lang="en-US" sz="2800" dirty="0" smtClean="0"/>
              <a:t>as a </a:t>
            </a:r>
            <a:r>
              <a:rPr lang="en-US" sz="2800" dirty="0"/>
              <a:t>PivotTable field in a </a:t>
            </a:r>
            <a:r>
              <a:rPr lang="en-US" sz="2800" dirty="0" smtClean="0"/>
              <a:t>PivotTable</a:t>
            </a:r>
          </a:p>
          <a:p>
            <a:r>
              <a:rPr lang="en-US" sz="2800" dirty="0" smtClean="0"/>
              <a:t>Scenario </a:t>
            </a:r>
            <a:r>
              <a:rPr lang="en-US" sz="2800" dirty="0"/>
              <a:t>PivotTable reports are created through </a:t>
            </a:r>
            <a:r>
              <a:rPr lang="en-US" sz="2800" dirty="0" smtClean="0"/>
              <a:t>the Scenario </a:t>
            </a:r>
            <a:r>
              <a:rPr lang="en-US" sz="2800" dirty="0"/>
              <a:t>Manager used to create a summary report</a:t>
            </a:r>
            <a:endParaRPr lang="en-US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352" y="3124200"/>
            <a:ext cx="7215297" cy="320040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10" name="Rectangle 2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0409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0409A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0409A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0409A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0409A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kern="0" dirty="0" smtClean="0"/>
              <a:t>Creating a </a:t>
            </a:r>
            <a:br>
              <a:rPr lang="en-US" kern="0" dirty="0" smtClean="0"/>
            </a:br>
            <a:r>
              <a:rPr lang="en-US" kern="0" dirty="0" smtClean="0"/>
              <a:t>Scenario Summary Report</a:t>
            </a:r>
          </a:p>
        </p:txBody>
      </p:sp>
    </p:spTree>
    <p:extLst>
      <p:ext uri="{BB962C8B-B14F-4D97-AF65-F5344CB8AC3E}">
        <p14:creationId xmlns:p14="http://schemas.microsoft.com/office/powerpoint/2010/main" xmlns="" val="35908416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809D13-5A46-4C9F-9778-74C069428D17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645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</a:t>
            </a:r>
            <a:br>
              <a:rPr lang="en-US" dirty="0"/>
            </a:br>
            <a:r>
              <a:rPr lang="en-US" dirty="0"/>
              <a:t>Scenario Summary Report</a:t>
            </a:r>
            <a:endParaRPr lang="en-US" dirty="0" smtClean="0"/>
          </a:p>
        </p:txBody>
      </p:sp>
      <p:sp>
        <p:nvSpPr>
          <p:cNvPr id="64514" name="Rectangle 3"/>
          <p:cNvSpPr>
            <a:spLocks noGrp="1"/>
          </p:cNvSpPr>
          <p:nvPr>
            <p:ph type="body" idx="1"/>
          </p:nvPr>
        </p:nvSpPr>
        <p:spPr>
          <a:xfrm>
            <a:off x="457200" y="1219201"/>
            <a:ext cx="8229600" cy="1981200"/>
          </a:xfrm>
        </p:spPr>
        <p:txBody>
          <a:bodyPr/>
          <a:lstStyle/>
          <a:p>
            <a:r>
              <a:rPr lang="en-US" sz="2800" dirty="0" smtClean="0"/>
              <a:t>You can </a:t>
            </a:r>
            <a:r>
              <a:rPr lang="en-US" sz="2800" dirty="0"/>
              <a:t>edit the scenario PivotTable to make it easier to </a:t>
            </a:r>
            <a:r>
              <a:rPr lang="en-US" sz="2800" dirty="0" smtClean="0"/>
              <a:t>read</a:t>
            </a:r>
          </a:p>
          <a:p>
            <a:r>
              <a:rPr lang="en-US" sz="2800" dirty="0" smtClean="0"/>
              <a:t>Results for a scenario PivotTable can be displayed in a PivotChart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5167" y="3048000"/>
            <a:ext cx="5293667" cy="320040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2668932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D48FEB-C2C9-4515-9EE3-573C5CB8B029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66563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</a:t>
            </a:r>
            <a:r>
              <a:rPr lang="en-US" dirty="0"/>
              <a:t>Overview:</a:t>
            </a:r>
            <a:br>
              <a:rPr lang="en-US" dirty="0"/>
            </a:br>
            <a:r>
              <a:rPr lang="en-US" dirty="0"/>
              <a:t>Optimal Solutions with Solver</a:t>
            </a:r>
            <a:endParaRPr lang="en-US" dirty="0" smtClean="0"/>
          </a:p>
        </p:txBody>
      </p:sp>
      <p:pic>
        <p:nvPicPr>
          <p:cNvPr id="6" name="Picture 5" descr="Fig10_pgAC630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716" y="1219200"/>
            <a:ext cx="4788568" cy="502920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168812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2CF174-1BBA-4FD7-B307-F9CE6075A111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68611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Overview:</a:t>
            </a:r>
            <a:br>
              <a:rPr lang="en-US" dirty="0"/>
            </a:br>
            <a:r>
              <a:rPr lang="en-US" dirty="0"/>
              <a:t>Optimal Solutions with Solver</a:t>
            </a:r>
            <a:endParaRPr lang="en-US" dirty="0" smtClean="0"/>
          </a:p>
        </p:txBody>
      </p:sp>
      <p:pic>
        <p:nvPicPr>
          <p:cNvPr id="6" name="Picture 5" descr="Fig10_pgAC63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394" y="1295400"/>
            <a:ext cx="5281213" cy="502920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1469188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Product Mix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combination of products offered by a company is known as the company’s </a:t>
            </a:r>
            <a:r>
              <a:rPr lang="en-US" sz="2800" dirty="0" smtClean="0"/>
              <a:t>product mix</a:t>
            </a:r>
          </a:p>
          <a:p>
            <a:r>
              <a:rPr lang="en-US" sz="2800" dirty="0" smtClean="0"/>
              <a:t>Products differ in their sales </a:t>
            </a:r>
            <a:r>
              <a:rPr lang="en-US" sz="2800" dirty="0"/>
              <a:t>price</a:t>
            </a:r>
            <a:r>
              <a:rPr lang="en-US" sz="2800" dirty="0" smtClean="0"/>
              <a:t>, production </a:t>
            </a:r>
            <a:r>
              <a:rPr lang="en-US" sz="2800" dirty="0"/>
              <a:t>costs, and </a:t>
            </a:r>
            <a:r>
              <a:rPr lang="en-US" sz="2800" dirty="0" smtClean="0"/>
              <a:t>attractiveness </a:t>
            </a:r>
            <a:r>
              <a:rPr lang="en-US" sz="2800" dirty="0"/>
              <a:t>to </a:t>
            </a:r>
            <a:r>
              <a:rPr lang="en-US" sz="2800" dirty="0" smtClean="0"/>
              <a:t>consumers</a:t>
            </a:r>
          </a:p>
          <a:p>
            <a:r>
              <a:rPr lang="en-US" sz="2800" dirty="0" smtClean="0"/>
              <a:t>A company might </a:t>
            </a:r>
            <a:r>
              <a:rPr lang="en-US" sz="2800" dirty="0"/>
              <a:t>find that it is more profitable to devote more of its resources to selling </a:t>
            </a:r>
            <a:r>
              <a:rPr lang="en-US" sz="2800" dirty="0" smtClean="0"/>
              <a:t>one product </a:t>
            </a:r>
            <a:r>
              <a:rPr lang="en-US" sz="2800" dirty="0"/>
              <a:t>over another</a:t>
            </a:r>
            <a:endParaRPr lang="en-US" sz="2800" dirty="0" smtClean="0"/>
          </a:p>
          <a:p>
            <a:r>
              <a:rPr lang="en-US" sz="2800" dirty="0"/>
              <a:t>Goal </a:t>
            </a:r>
            <a:r>
              <a:rPr lang="en-US" sz="2800" dirty="0" smtClean="0"/>
              <a:t>is </a:t>
            </a:r>
            <a:r>
              <a:rPr lang="en-US" sz="2800" dirty="0"/>
              <a:t>to maximize </a:t>
            </a:r>
            <a:r>
              <a:rPr lang="en-US" sz="2800" dirty="0" smtClean="0"/>
              <a:t>profits </a:t>
            </a:r>
            <a:r>
              <a:rPr lang="en-US" sz="2800" dirty="0"/>
              <a:t>while </a:t>
            </a:r>
            <a:r>
              <a:rPr lang="en-US" sz="2800" dirty="0" smtClean="0"/>
              <a:t>meeting the demands </a:t>
            </a:r>
            <a:r>
              <a:rPr lang="en-US" sz="2800" dirty="0"/>
              <a:t>of the </a:t>
            </a:r>
            <a:r>
              <a:rPr lang="en-US" sz="2800" dirty="0" smtClean="0"/>
              <a:t>market</a:t>
            </a:r>
          </a:p>
          <a:p>
            <a:r>
              <a:rPr lang="en-US" sz="2800" dirty="0" smtClean="0"/>
              <a:t>The </a:t>
            </a:r>
            <a:r>
              <a:rPr lang="en-US" sz="2800" b="1" dirty="0"/>
              <a:t>optimal product </a:t>
            </a:r>
            <a:r>
              <a:rPr lang="en-US" sz="2800" b="1" dirty="0" smtClean="0"/>
              <a:t>mix</a:t>
            </a:r>
            <a:r>
              <a:rPr lang="en-US" sz="2800" dirty="0" smtClean="0"/>
              <a:t> </a:t>
            </a:r>
            <a:r>
              <a:rPr lang="en-US" sz="2800" dirty="0"/>
              <a:t>is the product mix that will result in the </a:t>
            </a:r>
            <a:r>
              <a:rPr lang="en-US" sz="2800" dirty="0" smtClean="0"/>
              <a:t>most profit </a:t>
            </a:r>
            <a:r>
              <a:rPr lang="en-US" sz="2800" dirty="0"/>
              <a:t>for the company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8C5901-E5F0-49C8-9043-463DFEF2962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524286"/>
      </p:ext>
    </p:extLst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Product Mix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124" y="1219201"/>
            <a:ext cx="4572000" cy="2519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3657600"/>
            <a:ext cx="4572000" cy="2580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68143390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ADC970-897C-4F99-B0EF-6B4B5CE971D1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7411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Overview:</a:t>
            </a:r>
            <a:br>
              <a:rPr lang="en-US" dirty="0" smtClean="0"/>
            </a:br>
            <a:r>
              <a:rPr lang="en-US" dirty="0"/>
              <a:t>Data Tables and What-If Analysis</a:t>
            </a:r>
            <a:endParaRPr lang="en-US" dirty="0" smtClean="0"/>
          </a:p>
        </p:txBody>
      </p:sp>
      <p:pic>
        <p:nvPicPr>
          <p:cNvPr id="6" name="Picture 5" descr="Fig10_pgAC596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938" y="1295400"/>
            <a:ext cx="4644125" cy="502920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3311959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Product Mix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product mixes result in lower or higher profit for the </a:t>
            </a:r>
            <a:r>
              <a:rPr lang="en-US" dirty="0" smtClean="0"/>
              <a:t>company</a:t>
            </a:r>
          </a:p>
          <a:p>
            <a:r>
              <a:rPr lang="en-US" dirty="0" smtClean="0"/>
              <a:t>The best </a:t>
            </a:r>
            <a:r>
              <a:rPr lang="en-US" dirty="0"/>
              <a:t>way to find the optimal product mix usually isn’t </a:t>
            </a:r>
            <a:r>
              <a:rPr lang="en-US" dirty="0" smtClean="0"/>
              <a:t>obvious; there </a:t>
            </a:r>
            <a:r>
              <a:rPr lang="en-US" dirty="0"/>
              <a:t>are </a:t>
            </a:r>
            <a:r>
              <a:rPr lang="en-US" dirty="0" smtClean="0"/>
              <a:t>too many possible combinations</a:t>
            </a:r>
          </a:p>
          <a:p>
            <a:r>
              <a:rPr lang="en-US" dirty="0" smtClean="0"/>
              <a:t>To </a:t>
            </a:r>
            <a:r>
              <a:rPr lang="en-US" dirty="0"/>
              <a:t>find the one product mix that results in the maximum </a:t>
            </a:r>
            <a:r>
              <a:rPr lang="en-US" dirty="0" smtClean="0"/>
              <a:t>net profit </a:t>
            </a:r>
            <a:r>
              <a:rPr lang="en-US" dirty="0"/>
              <a:t>for the company, you can use Solver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3222483"/>
      </p:ext>
    </p:extLst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 Optimal Solution </a:t>
            </a:r>
            <a:br>
              <a:rPr lang="en-US" dirty="0" smtClean="0"/>
            </a:br>
            <a:r>
              <a:rPr lang="en-US" dirty="0" smtClean="0"/>
              <a:t>Using Solver</a:t>
            </a:r>
          </a:p>
        </p:txBody>
      </p:sp>
      <p:sp>
        <p:nvSpPr>
          <p:cNvPr id="76804" name="Rectangle 7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724399"/>
          </a:xfrm>
        </p:spPr>
        <p:txBody>
          <a:bodyPr/>
          <a:lstStyle/>
          <a:p>
            <a:r>
              <a:rPr lang="en-US" dirty="0" smtClean="0"/>
              <a:t>Solver finds the numeric solution to a problem involving several input values</a:t>
            </a:r>
          </a:p>
          <a:p>
            <a:r>
              <a:rPr lang="en-US" dirty="0" smtClean="0"/>
              <a:t>Solver can:</a:t>
            </a:r>
          </a:p>
          <a:p>
            <a:pPr lvl="1"/>
            <a:r>
              <a:rPr lang="en-US" dirty="0" smtClean="0"/>
              <a:t>Be </a:t>
            </a:r>
            <a:r>
              <a:rPr lang="en-US" dirty="0"/>
              <a:t>used to find t</a:t>
            </a:r>
            <a:r>
              <a:rPr lang="en-US" dirty="0" smtClean="0"/>
              <a:t>he </a:t>
            </a:r>
            <a:r>
              <a:rPr lang="en-US" dirty="0"/>
              <a:t>combination of input values that </a:t>
            </a:r>
            <a:r>
              <a:rPr lang="en-US" dirty="0" smtClean="0"/>
              <a:t>maximizes profits</a:t>
            </a:r>
          </a:p>
          <a:p>
            <a:pPr lvl="1"/>
            <a:r>
              <a:rPr lang="en-US" dirty="0"/>
              <a:t>Be used to find </a:t>
            </a:r>
            <a:r>
              <a:rPr lang="en-US" dirty="0" smtClean="0"/>
              <a:t>a </a:t>
            </a:r>
            <a:r>
              <a:rPr lang="en-US" dirty="0"/>
              <a:t>set of input values that minimizes </a:t>
            </a:r>
            <a:r>
              <a:rPr lang="en-US" dirty="0" smtClean="0"/>
              <a:t>costs</a:t>
            </a:r>
            <a:endParaRPr lang="en-US" dirty="0"/>
          </a:p>
          <a:p>
            <a:pPr lvl="1"/>
            <a:r>
              <a:rPr lang="en-US" dirty="0" smtClean="0"/>
              <a:t>Act </a:t>
            </a:r>
            <a:r>
              <a:rPr lang="en-US" dirty="0"/>
              <a:t>like Goal Seek and find the input values required to match a given result</a:t>
            </a:r>
            <a:endParaRPr lang="en-US" dirty="0" smtClean="0"/>
          </a:p>
          <a:p>
            <a:endParaRPr lang="en-US" sz="2800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7B435F-63D0-4101-A789-1DBC34E19932}" type="slidenum">
              <a:rPr lang="en-US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47934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an Optimal Solution </a:t>
            </a:r>
            <a:br>
              <a:rPr lang="en-US" dirty="0"/>
            </a:br>
            <a:r>
              <a:rPr lang="en-US" dirty="0"/>
              <a:t>Using Solver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2895600"/>
          </a:xfrm>
        </p:spPr>
        <p:txBody>
          <a:bodyPr/>
          <a:lstStyle/>
          <a:p>
            <a:r>
              <a:rPr lang="en-US" dirty="0" smtClean="0"/>
              <a:t>Activating Solver</a:t>
            </a:r>
          </a:p>
          <a:p>
            <a:pPr lvl="1"/>
            <a:r>
              <a:rPr lang="en-US" dirty="0" smtClean="0"/>
              <a:t>Solver is an add-in—a program that adds customized commands and features to Microsoft Office programs </a:t>
            </a:r>
          </a:p>
          <a:p>
            <a:pPr lvl="1"/>
            <a:r>
              <a:rPr lang="en-US" dirty="0" smtClean="0"/>
              <a:t>Solver </a:t>
            </a:r>
            <a:r>
              <a:rPr lang="en-US" dirty="0"/>
              <a:t>might need to be </a:t>
            </a:r>
            <a:r>
              <a:rPr lang="en-US" dirty="0" smtClean="0"/>
              <a:t>activated before you can use it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4267200"/>
            <a:ext cx="8001000" cy="1838068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129703"/>
      </p:ext>
    </p:extLst>
  </p:cSld>
  <p:clrMapOvr>
    <a:masterClrMapping/>
  </p:clrMapOvr>
  <p:transition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6E83C8-8528-42A6-B275-D4E24EFF821C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8294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 Optimal Solution </a:t>
            </a:r>
            <a:br>
              <a:rPr lang="en-US" dirty="0" smtClean="0"/>
            </a:br>
            <a:r>
              <a:rPr lang="en-US" dirty="0" smtClean="0"/>
              <a:t>Using Solver</a:t>
            </a:r>
          </a:p>
        </p:txBody>
      </p:sp>
      <p:sp>
        <p:nvSpPr>
          <p:cNvPr id="82948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Setting the Objective Cell and Variable Cells</a:t>
            </a:r>
          </a:p>
          <a:p>
            <a:pPr lvl="1"/>
            <a:r>
              <a:rPr lang="en-US" dirty="0"/>
              <a:t>Every Solver model needs an objective cell and one or more variable cells</a:t>
            </a:r>
          </a:p>
          <a:p>
            <a:pPr lvl="1"/>
            <a:r>
              <a:rPr lang="en-US" dirty="0"/>
              <a:t>An objective cell is a result cell that is maximized, minimized, or set to a specific value</a:t>
            </a:r>
            <a:endParaRPr lang="en-US" dirty="0" smtClean="0"/>
          </a:p>
          <a:p>
            <a:pPr lvl="1"/>
            <a:r>
              <a:rPr lang="en-US" dirty="0"/>
              <a:t>A variable cell is an input cell that changes so that the objective cell can meet </a:t>
            </a:r>
            <a:r>
              <a:rPr lang="en-US" dirty="0" smtClean="0"/>
              <a:t>its defined goal</a:t>
            </a:r>
          </a:p>
        </p:txBody>
      </p:sp>
    </p:spTree>
    <p:extLst>
      <p:ext uri="{BB962C8B-B14F-4D97-AF65-F5344CB8AC3E}">
        <p14:creationId xmlns:p14="http://schemas.microsoft.com/office/powerpoint/2010/main" xmlns="" val="262765701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an Optimal Solution </a:t>
            </a:r>
            <a:br>
              <a:rPr lang="en-US" dirty="0"/>
            </a:br>
            <a:r>
              <a:rPr lang="en-US" dirty="0"/>
              <a:t>Using Solver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8412" y="1295400"/>
            <a:ext cx="6487176" cy="502920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71730902"/>
      </p:ext>
    </p:extLst>
  </p:cSld>
  <p:clrMapOvr>
    <a:masterClrMapping/>
  </p:clrMapOvr>
  <p:transition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7A78F7-46DB-4FBA-8252-7E65B73106EA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849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an Optimal Solution </a:t>
            </a:r>
            <a:br>
              <a:rPr lang="en-US" dirty="0"/>
            </a:br>
            <a:r>
              <a:rPr lang="en-US" dirty="0"/>
              <a:t>Using Solver</a:t>
            </a:r>
            <a:endParaRPr lang="en-US" dirty="0" smtClean="0"/>
          </a:p>
        </p:txBody>
      </p:sp>
      <p:sp>
        <p:nvSpPr>
          <p:cNvPr id="84994" name="Rectangle 3"/>
          <p:cNvSpPr>
            <a:spLocks noGrp="1"/>
          </p:cNvSpPr>
          <p:nvPr>
            <p:ph type="body" idx="1"/>
          </p:nvPr>
        </p:nvSpPr>
        <p:spPr>
          <a:xfrm>
            <a:off x="457200" y="1219201"/>
            <a:ext cx="8229600" cy="3048000"/>
          </a:xfrm>
        </p:spPr>
        <p:txBody>
          <a:bodyPr/>
          <a:lstStyle/>
          <a:p>
            <a:r>
              <a:rPr lang="en-US" dirty="0" smtClean="0"/>
              <a:t>Adding Constraints to Solver</a:t>
            </a:r>
          </a:p>
          <a:p>
            <a:pPr lvl="1"/>
            <a:r>
              <a:rPr lang="en-US" dirty="0"/>
              <a:t>Almost every Solver model needs one or more constraints</a:t>
            </a:r>
            <a:endParaRPr lang="en-US" dirty="0" smtClean="0"/>
          </a:p>
          <a:p>
            <a:pPr lvl="1"/>
            <a:r>
              <a:rPr lang="en-US" dirty="0"/>
              <a:t>A constraint is a limit that </a:t>
            </a:r>
            <a:r>
              <a:rPr lang="en-US" dirty="0" smtClean="0"/>
              <a:t>is placed </a:t>
            </a:r>
            <a:r>
              <a:rPr lang="en-US" dirty="0"/>
              <a:t>on the </a:t>
            </a:r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Solver supports six types of constraints</a:t>
            </a: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48057" y="4114800"/>
            <a:ext cx="7247886" cy="214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487455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47F303-2447-4C99-BA9A-1868044A4886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870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an Optimal Solution </a:t>
            </a:r>
            <a:br>
              <a:rPr lang="en-US" dirty="0"/>
            </a:br>
            <a:r>
              <a:rPr lang="en-US" dirty="0"/>
              <a:t>Using Solver</a:t>
            </a:r>
            <a:endParaRPr lang="en-US" dirty="0" smtClean="0"/>
          </a:p>
        </p:txBody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endParaRPr lang="en-US" altLang="ja-JP" dirty="0">
              <a:ea typeface="ＭＳ Ｐゴシック" pitchFamily="34" charset="-128"/>
            </a:endParaRPr>
          </a:p>
          <a:p>
            <a:endParaRPr lang="en-US" altLang="ja-JP" b="1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295400"/>
            <a:ext cx="4861710" cy="137160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9731" y="2819400"/>
            <a:ext cx="6044669" cy="342900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494717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7C8F0B-78EF-4642-B8C2-2B4C80AD0DED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1146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an Optimal Solution </a:t>
            </a:r>
            <a:br>
              <a:rPr lang="en-US" dirty="0"/>
            </a:br>
            <a:r>
              <a:rPr lang="en-US" dirty="0"/>
              <a:t>Using Solver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1524000"/>
            <a:ext cx="8001000" cy="446666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526527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06BD12-EA5B-440C-B337-4E1755ACCD1B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9113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Solver Answer Report</a:t>
            </a:r>
          </a:p>
        </p:txBody>
      </p:sp>
      <p:sp>
        <p:nvSpPr>
          <p:cNvPr id="91140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Solver can create three different reports</a:t>
            </a:r>
          </a:p>
          <a:p>
            <a:pPr lvl="1"/>
            <a:r>
              <a:rPr lang="en-US" b="1" dirty="0" smtClean="0"/>
              <a:t>Answer report </a:t>
            </a:r>
            <a:r>
              <a:rPr lang="en-US" dirty="0" smtClean="0"/>
              <a:t>summarizes </a:t>
            </a:r>
            <a:r>
              <a:rPr lang="en-US" dirty="0"/>
              <a:t>the results of </a:t>
            </a:r>
            <a:r>
              <a:rPr lang="en-US" dirty="0" smtClean="0"/>
              <a:t>a successful </a:t>
            </a:r>
            <a:r>
              <a:rPr lang="en-US" dirty="0"/>
              <a:t>solution by displaying information about the objective cell, changing cells</a:t>
            </a:r>
            <a:r>
              <a:rPr lang="en-US" dirty="0" smtClean="0"/>
              <a:t>, </a:t>
            </a:r>
            <a:r>
              <a:rPr lang="en-US" dirty="0"/>
              <a:t>and </a:t>
            </a:r>
            <a:r>
              <a:rPr lang="en-US" dirty="0" smtClean="0"/>
              <a:t>constraints</a:t>
            </a:r>
          </a:p>
          <a:p>
            <a:pPr lvl="1"/>
            <a:r>
              <a:rPr lang="en-US" b="1" dirty="0" smtClean="0"/>
              <a:t>Sensitivity report </a:t>
            </a:r>
            <a:r>
              <a:rPr lang="en-US" dirty="0" smtClean="0"/>
              <a:t>and </a:t>
            </a:r>
            <a:r>
              <a:rPr lang="en-US" b="1" dirty="0" smtClean="0"/>
              <a:t>l</a:t>
            </a:r>
            <a:r>
              <a:rPr lang="en-US" b="1" dirty="0"/>
              <a:t>imits report</a:t>
            </a:r>
            <a:r>
              <a:rPr lang="en-US" dirty="0"/>
              <a:t> are often used in science and engineering to investigate the </a:t>
            </a:r>
            <a:r>
              <a:rPr lang="en-US" dirty="0" smtClean="0"/>
              <a:t>mathematical aspects </a:t>
            </a:r>
            <a:r>
              <a:rPr lang="en-US" dirty="0"/>
              <a:t>of the Solver </a:t>
            </a:r>
            <a:r>
              <a:rPr lang="en-US" dirty="0" smtClean="0"/>
              <a:t>solution; these </a:t>
            </a:r>
            <a:r>
              <a:rPr lang="en-US" dirty="0"/>
              <a:t>reports allow you to quantify the reliability </a:t>
            </a:r>
            <a:r>
              <a:rPr lang="en-US" dirty="0" smtClean="0"/>
              <a:t>of the </a:t>
            </a:r>
            <a:r>
              <a:rPr lang="en-US" dirty="0"/>
              <a:t>solution</a:t>
            </a:r>
            <a:endParaRPr lang="en-US" dirty="0" smtClean="0"/>
          </a:p>
          <a:p>
            <a:pPr lvl="1"/>
            <a:endParaRPr lang="en-US" altLang="ja-JP" b="1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2082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Solver Answer Report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1828800"/>
            <a:ext cx="8001000" cy="3647649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83218633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85E858-DCC2-4C6B-812F-C866CA319E19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945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Overview:</a:t>
            </a:r>
            <a:br>
              <a:rPr lang="en-US" dirty="0"/>
            </a:br>
            <a:r>
              <a:rPr lang="en-US" dirty="0"/>
              <a:t>Data Tables and What-If Analysis</a:t>
            </a:r>
            <a:endParaRPr lang="en-US" dirty="0" smtClean="0"/>
          </a:p>
        </p:txBody>
      </p:sp>
      <p:pic>
        <p:nvPicPr>
          <p:cNvPr id="6" name="Picture 5" descr="Fig10_pgAC597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332" y="1295400"/>
            <a:ext cx="5277336" cy="502920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1507082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4606" y="1905000"/>
            <a:ext cx="5029200" cy="3408441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91D758-73F0-4CA6-B6E3-EADE84A0FDC4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95236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Creating a Solver Answer Report</a:t>
            </a:r>
            <a:endParaRPr lang="en-US" dirty="0" smtClean="0"/>
          </a:p>
        </p:txBody>
      </p:sp>
      <p:sp>
        <p:nvSpPr>
          <p:cNvPr id="95237" name="Rectangle 5"/>
          <p:cNvSpPr>
            <a:spLocks noGrp="1"/>
          </p:cNvSpPr>
          <p:nvPr>
            <p:ph type="body" idx="4294967295"/>
          </p:nvPr>
        </p:nvSpPr>
        <p:spPr>
          <a:xfrm>
            <a:off x="457200" y="1219201"/>
            <a:ext cx="7543800" cy="4233362"/>
          </a:xfrm>
        </p:spPr>
        <p:txBody>
          <a:bodyPr/>
          <a:lstStyle/>
          <a:p>
            <a:r>
              <a:rPr lang="en-US" sz="2800" dirty="0" smtClean="0"/>
              <a:t>The answer report is divided into the following sections:</a:t>
            </a:r>
          </a:p>
          <a:p>
            <a:pPr lvl="1"/>
            <a:r>
              <a:rPr lang="en-US" dirty="0" smtClean="0"/>
              <a:t>Title</a:t>
            </a:r>
          </a:p>
          <a:p>
            <a:pPr lvl="1"/>
            <a:r>
              <a:rPr lang="en-US" dirty="0" smtClean="0"/>
              <a:t>Solver Engine</a:t>
            </a:r>
          </a:p>
          <a:p>
            <a:pPr lvl="1"/>
            <a:r>
              <a:rPr lang="en-US" dirty="0" smtClean="0"/>
              <a:t>Solver Options</a:t>
            </a:r>
          </a:p>
          <a:p>
            <a:pPr lvl="1"/>
            <a:r>
              <a:rPr lang="en-US" dirty="0" smtClean="0"/>
              <a:t>Objective Cell</a:t>
            </a:r>
          </a:p>
          <a:p>
            <a:pPr lvl="1"/>
            <a:r>
              <a:rPr lang="en-US" dirty="0" smtClean="0"/>
              <a:t>Variable Cell</a:t>
            </a:r>
          </a:p>
          <a:p>
            <a:pPr lvl="1"/>
            <a:r>
              <a:rPr lang="en-US" dirty="0" smtClean="0"/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xmlns="" val="6615006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Solver Answer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status of each constraint is listed as either Binding or Not </a:t>
            </a:r>
            <a:r>
              <a:rPr lang="en-US" sz="2800" dirty="0" smtClean="0"/>
              <a:t>Binding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binding constraint </a:t>
            </a:r>
            <a:r>
              <a:rPr lang="en-US" dirty="0" smtClean="0"/>
              <a:t>must </a:t>
            </a:r>
            <a:r>
              <a:rPr lang="en-US" dirty="0"/>
              <a:t>be included in the Solver </a:t>
            </a:r>
            <a:r>
              <a:rPr lang="en-US" dirty="0" smtClean="0"/>
              <a:t>model </a:t>
            </a:r>
            <a:r>
              <a:rPr lang="en-US" dirty="0"/>
              <a:t>and is a </a:t>
            </a:r>
            <a:r>
              <a:rPr lang="en-US" dirty="0" smtClean="0"/>
              <a:t>limiting factor </a:t>
            </a:r>
            <a:r>
              <a:rPr lang="en-US" dirty="0"/>
              <a:t>in arriving at the </a:t>
            </a:r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A </a:t>
            </a:r>
            <a:r>
              <a:rPr lang="en-US" b="1" dirty="0"/>
              <a:t>nonbinding </a:t>
            </a:r>
            <a:r>
              <a:rPr lang="en-US" b="1" dirty="0" smtClean="0"/>
              <a:t>constraint </a:t>
            </a:r>
            <a:r>
              <a:rPr lang="en-US" dirty="0" smtClean="0"/>
              <a:t>does not </a:t>
            </a:r>
            <a:r>
              <a:rPr lang="en-US" dirty="0"/>
              <a:t>need to be included as part of the Solver </a:t>
            </a:r>
            <a:r>
              <a:rPr lang="en-US" dirty="0" smtClean="0"/>
              <a:t>model</a:t>
            </a:r>
          </a:p>
          <a:p>
            <a:r>
              <a:rPr lang="en-US" sz="2800" dirty="0"/>
              <a:t>The </a:t>
            </a:r>
            <a:r>
              <a:rPr lang="en-US" sz="2800" dirty="0" smtClean="0"/>
              <a:t>Constraints </a:t>
            </a:r>
            <a:r>
              <a:rPr lang="en-US" sz="2800" dirty="0"/>
              <a:t>section </a:t>
            </a:r>
            <a:r>
              <a:rPr lang="en-US" sz="2800" dirty="0" smtClean="0"/>
              <a:t>also shows </a:t>
            </a:r>
            <a:r>
              <a:rPr lang="en-US" sz="2800" dirty="0"/>
              <a:t>the slack for each </a:t>
            </a:r>
            <a:r>
              <a:rPr lang="en-US" sz="2800" dirty="0" smtClean="0"/>
              <a:t>constraint; the </a:t>
            </a:r>
            <a:r>
              <a:rPr lang="en-US" sz="2800" b="1" dirty="0"/>
              <a:t>slack</a:t>
            </a:r>
            <a:r>
              <a:rPr lang="en-US" sz="2800" dirty="0"/>
              <a:t> is the difference between the value in the cell and the value at the </a:t>
            </a:r>
            <a:r>
              <a:rPr lang="en-US" sz="2800" dirty="0" smtClean="0"/>
              <a:t>limit of </a:t>
            </a:r>
            <a:r>
              <a:rPr lang="en-US" sz="2800" dirty="0"/>
              <a:t>the constraint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3209632"/>
      </p:ext>
    </p:extLst>
  </p:cSld>
  <p:clrMapOvr>
    <a:masterClrMapping/>
  </p:clrMapOvr>
  <p:transition>
    <p:rand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0827F1-556A-4F27-9680-1349B45688A6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9933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Saving and Loading Solver Models</a:t>
            </a:r>
          </a:p>
        </p:txBody>
      </p:sp>
      <p:sp>
        <p:nvSpPr>
          <p:cNvPr id="99332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z="2800" dirty="0"/>
              <a:t>You can apply several Solver models to the same data</a:t>
            </a:r>
          </a:p>
          <a:p>
            <a:r>
              <a:rPr lang="en-US" sz="2800" dirty="0" smtClean="0"/>
              <a:t>You </a:t>
            </a:r>
            <a:r>
              <a:rPr lang="en-US" sz="2800" dirty="0"/>
              <a:t>can store </a:t>
            </a:r>
            <a:r>
              <a:rPr lang="en-US" sz="2800" dirty="0" smtClean="0"/>
              <a:t>the Solver </a:t>
            </a:r>
            <a:r>
              <a:rPr lang="en-US" sz="2800" dirty="0"/>
              <a:t>parameters for a model in worksheet cells that you can later retrieve and use </a:t>
            </a:r>
            <a:r>
              <a:rPr lang="en-US" sz="2800" dirty="0" smtClean="0"/>
              <a:t>to rerun </a:t>
            </a:r>
            <a:r>
              <a:rPr lang="en-US" sz="2800" dirty="0"/>
              <a:t>that Solver </a:t>
            </a:r>
            <a:r>
              <a:rPr lang="en-US" sz="2800" dirty="0" smtClean="0"/>
              <a:t>model</a:t>
            </a:r>
          </a:p>
          <a:p>
            <a:r>
              <a:rPr lang="en-US" sz="2800" dirty="0"/>
              <a:t>By saving the Solver model parameters to cells on the worksheet, you can create </a:t>
            </a:r>
            <a:r>
              <a:rPr lang="en-US" sz="2800" dirty="0" smtClean="0"/>
              <a:t>as many </a:t>
            </a:r>
            <a:r>
              <a:rPr lang="en-US" sz="2800" dirty="0"/>
              <a:t>models as you need to effectively analyze the </a:t>
            </a:r>
            <a:r>
              <a:rPr lang="en-US" sz="2800" dirty="0" smtClean="0"/>
              <a:t>data</a:t>
            </a:r>
          </a:p>
          <a:p>
            <a:r>
              <a:rPr lang="en-US" sz="2800" dirty="0" smtClean="0"/>
              <a:t>You </a:t>
            </a:r>
            <a:r>
              <a:rPr lang="en-US" sz="2800" dirty="0"/>
              <a:t>can then load and </a:t>
            </a:r>
            <a:r>
              <a:rPr lang="en-US" sz="2800" dirty="0" smtClean="0"/>
              <a:t>apply these </a:t>
            </a:r>
            <a:r>
              <a:rPr lang="en-US" sz="2800" dirty="0"/>
              <a:t>different models to your analysis as new data is entered</a:t>
            </a:r>
          </a:p>
        </p:txBody>
      </p:sp>
    </p:spTree>
    <p:extLst>
      <p:ext uri="{BB962C8B-B14F-4D97-AF65-F5344CB8AC3E}">
        <p14:creationId xmlns:p14="http://schemas.microsoft.com/office/powerpoint/2010/main" xmlns="" val="34214187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374AE5-4188-478D-9C0F-8268D7CD96DD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1034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Saving and Loading Solver Models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1600200"/>
            <a:ext cx="8001000" cy="4335643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8606168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A21CAD-FB01-4123-AFF6-8123A388BE51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150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Understanding Cost-Volume</a:t>
            </a:r>
            <a:br>
              <a:rPr lang="en-US" sz="4000" dirty="0" smtClean="0"/>
            </a:br>
            <a:r>
              <a:rPr lang="en-US" sz="4000" dirty="0" smtClean="0"/>
              <a:t>Relationships</a:t>
            </a:r>
          </a:p>
        </p:txBody>
      </p:sp>
      <p:sp>
        <p:nvSpPr>
          <p:cNvPr id="21508" name="Rectangle 7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b="1" dirty="0" smtClean="0"/>
              <a:t>Cost-volume-profit </a:t>
            </a:r>
            <a:r>
              <a:rPr lang="en-US" dirty="0" smtClean="0"/>
              <a:t>(</a:t>
            </a:r>
            <a:r>
              <a:rPr lang="en-US" b="1" dirty="0" smtClean="0"/>
              <a:t>CVP</a:t>
            </a:r>
            <a:r>
              <a:rPr lang="en-US" dirty="0" smtClean="0"/>
              <a:t>) </a:t>
            </a:r>
            <a:r>
              <a:rPr lang="en-US" b="1" dirty="0" smtClean="0"/>
              <a:t>analysis</a:t>
            </a:r>
          </a:p>
          <a:p>
            <a:pPr lvl="1"/>
            <a:r>
              <a:rPr lang="en-US" sz="3200" dirty="0" smtClean="0"/>
              <a:t>Studies the relationship between expenses, sales volume, and profitability</a:t>
            </a:r>
          </a:p>
          <a:p>
            <a:pPr lvl="1"/>
            <a:r>
              <a:rPr lang="en-US" sz="3200" dirty="0" smtClean="0"/>
              <a:t>Helps predict the effect of cutting overhead or raising prices on a company’s net income</a:t>
            </a:r>
          </a:p>
        </p:txBody>
      </p:sp>
    </p:spTree>
    <p:extLst>
      <p:ext uri="{BB962C8B-B14F-4D97-AF65-F5344CB8AC3E}">
        <p14:creationId xmlns:p14="http://schemas.microsoft.com/office/powerpoint/2010/main" xmlns="" val="42416850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15AB31-AAE1-4FAD-8F10-F747B87CF81B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Cost-Volume</a:t>
            </a:r>
            <a:br>
              <a:rPr lang="en-US" dirty="0"/>
            </a:br>
            <a:r>
              <a:rPr lang="en-US" dirty="0"/>
              <a:t>Relationships</a:t>
            </a:r>
            <a:endParaRPr lang="en-US" dirty="0" smtClean="0"/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457200" y="1219201"/>
            <a:ext cx="8229600" cy="2819400"/>
          </a:xfrm>
        </p:spPr>
        <p:txBody>
          <a:bodyPr/>
          <a:lstStyle/>
          <a:p>
            <a:r>
              <a:rPr lang="en-US" dirty="0" smtClean="0"/>
              <a:t>Comparing Expenses and Revenue</a:t>
            </a:r>
          </a:p>
          <a:p>
            <a:pPr lvl="1"/>
            <a:r>
              <a:rPr lang="en-US" dirty="0" smtClean="0"/>
              <a:t>Types of expenses</a:t>
            </a:r>
          </a:p>
          <a:p>
            <a:pPr lvl="2"/>
            <a:r>
              <a:rPr lang="en-US" b="1" dirty="0" smtClean="0"/>
              <a:t>Variable expenses </a:t>
            </a:r>
            <a:r>
              <a:rPr lang="en-US" dirty="0" smtClean="0"/>
              <a:t>change in proportion to the amount of business a company does</a:t>
            </a:r>
          </a:p>
          <a:p>
            <a:pPr lvl="2"/>
            <a:r>
              <a:rPr lang="en-US" b="1" dirty="0" smtClean="0"/>
              <a:t>Fixed expense </a:t>
            </a:r>
            <a:r>
              <a:rPr lang="en-US" dirty="0" smtClean="0"/>
              <a:t>must be paid regardless of sales volume</a:t>
            </a:r>
          </a:p>
          <a:p>
            <a:pPr lvl="2"/>
            <a:r>
              <a:rPr lang="en-US" b="1" dirty="0" smtClean="0"/>
              <a:t>Mixed expense </a:t>
            </a:r>
            <a:r>
              <a:rPr lang="en-US" dirty="0" smtClean="0"/>
              <a:t>is part variable and part fixed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0048" y="3962400"/>
            <a:ext cx="380390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064468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34B92A-F5E8-4EDC-A90E-A94B056E1BE4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560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Cost-Volume</a:t>
            </a:r>
            <a:br>
              <a:rPr lang="en-US" dirty="0"/>
            </a:br>
            <a:r>
              <a:rPr lang="en-US" dirty="0"/>
              <a:t>Relationships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0" y="1219200"/>
            <a:ext cx="4800600" cy="2861896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370356"/>
            <a:ext cx="4800600" cy="2878044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3102617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34B92A-F5E8-4EDC-A90E-A94B056E1BE4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560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Cost-Volume</a:t>
            </a:r>
            <a:br>
              <a:rPr lang="en-US" dirty="0"/>
            </a:br>
            <a:r>
              <a:rPr lang="en-US" dirty="0"/>
              <a:t>Relationships</a:t>
            </a:r>
            <a:endParaRPr lang="en-US" dirty="0" smtClean="0"/>
          </a:p>
        </p:txBody>
      </p:sp>
      <p:sp>
        <p:nvSpPr>
          <p:cNvPr id="25604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Exploring the Break-Even </a:t>
            </a:r>
            <a:r>
              <a:rPr lang="en-US" altLang="ja-JP" dirty="0" smtClean="0">
                <a:ea typeface="ＭＳ Ｐゴシック" pitchFamily="34" charset="-128"/>
              </a:rPr>
              <a:t>Point</a:t>
            </a:r>
            <a:endParaRPr lang="en-US" dirty="0" smtClean="0"/>
          </a:p>
          <a:p>
            <a:pPr lvl="1"/>
            <a:r>
              <a:rPr lang="en-US" dirty="0"/>
              <a:t>The point where total revenue equals total expenses is called the break-even </a:t>
            </a:r>
            <a:r>
              <a:rPr lang="en-US" dirty="0" smtClean="0"/>
              <a:t>point</a:t>
            </a:r>
          </a:p>
          <a:p>
            <a:pPr lvl="2"/>
            <a:r>
              <a:rPr lang="en-US" dirty="0"/>
              <a:t>When sales are above the break-even point, a company profits</a:t>
            </a:r>
          </a:p>
          <a:p>
            <a:pPr lvl="2"/>
            <a:r>
              <a:rPr lang="en-US" dirty="0"/>
              <a:t>When sales are below the break even point, a company </a:t>
            </a:r>
            <a:r>
              <a:rPr lang="en-US" dirty="0" smtClean="0"/>
              <a:t>loses </a:t>
            </a:r>
            <a:r>
              <a:rPr lang="en-US" dirty="0"/>
              <a:t>money</a:t>
            </a:r>
          </a:p>
          <a:p>
            <a:pPr lvl="1"/>
            <a:r>
              <a:rPr lang="en-US" dirty="0" smtClean="0"/>
              <a:t>CVP </a:t>
            </a:r>
            <a:r>
              <a:rPr lang="en-US" dirty="0"/>
              <a:t>analysis is sometimes called </a:t>
            </a:r>
            <a:r>
              <a:rPr lang="en-US" b="1" dirty="0"/>
              <a:t>break-even </a:t>
            </a:r>
            <a:r>
              <a:rPr lang="en-US" b="1" dirty="0" smtClean="0"/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xmlns="" val="26150652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WindowsVista</Template>
  <TotalTime>0</TotalTime>
  <Words>2082</Words>
  <Application>Microsoft Office PowerPoint</Application>
  <PresentationFormat>On-screen Show (4:3)</PresentationFormat>
  <Paragraphs>300</Paragraphs>
  <Slides>53</Slides>
  <Notes>53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2_Office Theme</vt:lpstr>
      <vt:lpstr>Tutorial 10:  Performing What-If Analyses</vt:lpstr>
      <vt:lpstr>Objectives</vt:lpstr>
      <vt:lpstr>Objectives</vt:lpstr>
      <vt:lpstr>Visual Overview: Data Tables and What-If Analysis</vt:lpstr>
      <vt:lpstr>Visual Overview: Data Tables and What-If Analysis</vt:lpstr>
      <vt:lpstr>Understanding Cost-Volume Relationships</vt:lpstr>
      <vt:lpstr>Understanding Cost-Volume Relationships</vt:lpstr>
      <vt:lpstr>Understanding Cost-Volume Relationships</vt:lpstr>
      <vt:lpstr>Understanding Cost-Volume Relationships</vt:lpstr>
      <vt:lpstr>Understanding Cost-Volume Relationships</vt:lpstr>
      <vt:lpstr>Understanding Cost-Volume Relationships</vt:lpstr>
      <vt:lpstr>Working with Data Tables</vt:lpstr>
      <vt:lpstr>Working with Data Tables</vt:lpstr>
      <vt:lpstr>Working with Data Tables</vt:lpstr>
      <vt:lpstr>Working with Data Tables</vt:lpstr>
      <vt:lpstr>Working with Data Tables</vt:lpstr>
      <vt:lpstr>Working with Data Tables</vt:lpstr>
      <vt:lpstr>Working with Data Tables</vt:lpstr>
      <vt:lpstr>Working with Data Tables</vt:lpstr>
      <vt:lpstr>Working with Data Tables</vt:lpstr>
      <vt:lpstr>Working with Data Tables</vt:lpstr>
      <vt:lpstr>Working with Data Tables</vt:lpstr>
      <vt:lpstr>Visual Overview:  What-If Scenarios</vt:lpstr>
      <vt:lpstr>Visual Overview:  What-If Scenarios</vt:lpstr>
      <vt:lpstr>Developing Financial Scenarios with the Scenario Manager</vt:lpstr>
      <vt:lpstr>Developing Financial Scenarios with the Scenario Manager</vt:lpstr>
      <vt:lpstr>Developing Financial Scenarios with the Scenario Manager</vt:lpstr>
      <vt:lpstr>Developing Financial Scenarios with the Scenario Manager</vt:lpstr>
      <vt:lpstr>Developing Financial Scenarios with the Scenario Manager</vt:lpstr>
      <vt:lpstr>Developing Financial Scenarios with the Scenario Manager</vt:lpstr>
      <vt:lpstr>Developing Financial Scenarios with the Scenario Manager</vt:lpstr>
      <vt:lpstr>Creating a  Scenario Summary Report</vt:lpstr>
      <vt:lpstr>Creating a  Scenario Summary Report</vt:lpstr>
      <vt:lpstr>Creating a  Scenario Summary Report</vt:lpstr>
      <vt:lpstr>Creating a  Scenario Summary Report</vt:lpstr>
      <vt:lpstr>Visual Overview: Optimal Solutions with Solver</vt:lpstr>
      <vt:lpstr>Visual Overview: Optimal Solutions with Solver</vt:lpstr>
      <vt:lpstr>Introducing Product Mix</vt:lpstr>
      <vt:lpstr>Introducing Product Mix</vt:lpstr>
      <vt:lpstr>Introducing Product Mix</vt:lpstr>
      <vt:lpstr>Finding an Optimal Solution  Using Solver</vt:lpstr>
      <vt:lpstr>Finding an Optimal Solution  Using Solver</vt:lpstr>
      <vt:lpstr>Finding an Optimal Solution  Using Solver</vt:lpstr>
      <vt:lpstr>Finding an Optimal Solution  Using Solver</vt:lpstr>
      <vt:lpstr>Finding an Optimal Solution  Using Solver</vt:lpstr>
      <vt:lpstr>Finding an Optimal Solution  Using Solver</vt:lpstr>
      <vt:lpstr>Finding an Optimal Solution  Using Solver</vt:lpstr>
      <vt:lpstr>Creating a Solver Answer Report</vt:lpstr>
      <vt:lpstr>Creating a Solver Answer Report</vt:lpstr>
      <vt:lpstr>Creating a Solver Answer Report</vt:lpstr>
      <vt:lpstr>Creating a Solver Answer Report</vt:lpstr>
      <vt:lpstr>Saving and Loading Solver Models</vt:lpstr>
      <vt:lpstr>Saving and Loading Solver Models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2013-11-08T15:20:03Z</dcterms:created>
  <dcterms:modified xsi:type="dcterms:W3CDTF">2013-11-08T15:20:09Z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