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ppt/notesSlides/notesSlide6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751" r:id="rId1"/>
  </p:sldMasterIdLst>
  <p:notesMasterIdLst>
    <p:notesMasterId r:id="rId68"/>
  </p:notesMasterIdLst>
  <p:handoutMasterIdLst>
    <p:handoutMasterId r:id="rId69"/>
  </p:handoutMasterIdLst>
  <p:sldIdLst>
    <p:sldId id="290" r:id="rId2"/>
    <p:sldId id="291" r:id="rId3"/>
    <p:sldId id="292" r:id="rId4"/>
    <p:sldId id="293" r:id="rId5"/>
    <p:sldId id="294" r:id="rId6"/>
    <p:sldId id="297" r:id="rId7"/>
    <p:sldId id="342" r:id="rId8"/>
    <p:sldId id="343" r:id="rId9"/>
    <p:sldId id="299" r:id="rId10"/>
    <p:sldId id="346" r:id="rId11"/>
    <p:sldId id="300" r:id="rId12"/>
    <p:sldId id="301" r:id="rId13"/>
    <p:sldId id="347" r:id="rId14"/>
    <p:sldId id="349" r:id="rId15"/>
    <p:sldId id="302" r:id="rId16"/>
    <p:sldId id="354" r:id="rId17"/>
    <p:sldId id="356" r:id="rId18"/>
    <p:sldId id="308" r:id="rId19"/>
    <p:sldId id="358" r:id="rId20"/>
    <p:sldId id="309" r:id="rId21"/>
    <p:sldId id="359" r:id="rId22"/>
    <p:sldId id="310" r:id="rId23"/>
    <p:sldId id="311" r:id="rId24"/>
    <p:sldId id="360" r:id="rId25"/>
    <p:sldId id="361" r:id="rId26"/>
    <p:sldId id="312" r:id="rId27"/>
    <p:sldId id="313" r:id="rId28"/>
    <p:sldId id="314" r:id="rId29"/>
    <p:sldId id="362" r:id="rId30"/>
    <p:sldId id="363" r:id="rId31"/>
    <p:sldId id="316" r:id="rId32"/>
    <p:sldId id="364" r:id="rId33"/>
    <p:sldId id="317" r:id="rId34"/>
    <p:sldId id="395" r:id="rId35"/>
    <p:sldId id="371" r:id="rId36"/>
    <p:sldId id="321" r:id="rId37"/>
    <p:sldId id="322" r:id="rId38"/>
    <p:sldId id="374" r:id="rId39"/>
    <p:sldId id="373" r:id="rId40"/>
    <p:sldId id="375" r:id="rId41"/>
    <p:sldId id="396" r:id="rId42"/>
    <p:sldId id="376" r:id="rId43"/>
    <p:sldId id="382" r:id="rId44"/>
    <p:sldId id="394" r:id="rId45"/>
    <p:sldId id="381" r:id="rId46"/>
    <p:sldId id="384" r:id="rId47"/>
    <p:sldId id="385" r:id="rId48"/>
    <p:sldId id="326" r:id="rId49"/>
    <p:sldId id="327" r:id="rId50"/>
    <p:sldId id="397" r:id="rId51"/>
    <p:sldId id="388" r:id="rId52"/>
    <p:sldId id="329" r:id="rId53"/>
    <p:sldId id="330" r:id="rId54"/>
    <p:sldId id="331" r:id="rId55"/>
    <p:sldId id="390" r:id="rId56"/>
    <p:sldId id="398" r:id="rId57"/>
    <p:sldId id="392" r:id="rId58"/>
    <p:sldId id="332" r:id="rId59"/>
    <p:sldId id="333" r:id="rId60"/>
    <p:sldId id="400" r:id="rId61"/>
    <p:sldId id="334" r:id="rId62"/>
    <p:sldId id="399" r:id="rId63"/>
    <p:sldId id="335" r:id="rId64"/>
    <p:sldId id="336" r:id="rId65"/>
    <p:sldId id="401" r:id="rId66"/>
    <p:sldId id="337" r:id="rId6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409A"/>
    <a:srgbClr val="3E9442"/>
    <a:srgbClr val="48AC4D"/>
    <a:srgbClr val="F85C1E"/>
    <a:srgbClr val="60C452"/>
    <a:srgbClr val="CC0099"/>
    <a:srgbClr val="CC3399"/>
    <a:srgbClr val="FFFF00"/>
    <a:srgbClr val="CC0000"/>
    <a:srgbClr val="FFFF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38" autoAdjust="0"/>
    <p:restoredTop sz="94698" autoAdjust="0"/>
  </p:normalViewPr>
  <p:slideViewPr>
    <p:cSldViewPr>
      <p:cViewPr>
        <p:scale>
          <a:sx n="80" d="100"/>
          <a:sy n="80" d="100"/>
        </p:scale>
        <p:origin x="-2514" y="-84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1374"/>
    </p:cViewPr>
  </p:sorterViewPr>
  <p:notesViewPr>
    <p:cSldViewPr>
      <p:cViewPr varScale="1">
        <p:scale>
          <a:sx n="82" d="100"/>
          <a:sy n="82" d="100"/>
        </p:scale>
        <p:origin x="-2064" y="-9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1C058C7F-1250-44D3-80F6-C06A7C11C426}" type="datetimeFigureOut">
              <a:rPr lang="en-US"/>
              <a:pPr>
                <a:defRPr/>
              </a:pPr>
              <a:t>10/21/2013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6626C12F-0B06-421A-A453-9B59D13ADF34}" type="slidenum">
              <a:rPr lang="en-US"/>
              <a:pPr>
                <a:defRPr/>
              </a:pPr>
              <a:t>‹#›</a:t>
            </a:fld>
            <a:endParaRPr lang="en-US"/>
          </a:p>
        </p:txBody>
      </p:sp>
    </p:spTree>
    <p:extLst>
      <p:ext uri="{BB962C8B-B14F-4D97-AF65-F5344CB8AC3E}">
        <p14:creationId xmlns:p14="http://schemas.microsoft.com/office/powerpoint/2010/main" xmlns="" val="38266825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pPr>
              <a:defRPr/>
            </a:pPr>
            <a:endParaRPr lang="en-US"/>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pPr>
              <a:defRPr/>
            </a:pPr>
            <a:endParaRPr 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pPr>
              <a:defRPr/>
            </a:pPr>
            <a:fld id="{ABDC3577-1384-41B9-86F2-A64D7F984673}" type="slidenum">
              <a:rPr lang="en-US"/>
              <a:pPr>
                <a:defRPr/>
              </a:pPr>
              <a:t>‹#›</a:t>
            </a:fld>
            <a:endParaRPr lang="en-US"/>
          </a:p>
        </p:txBody>
      </p:sp>
    </p:spTree>
    <p:extLst>
      <p:ext uri="{BB962C8B-B14F-4D97-AF65-F5344CB8AC3E}">
        <p14:creationId xmlns:p14="http://schemas.microsoft.com/office/powerpoint/2010/main" xmlns="" val="25533236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BDC3577-1384-41B9-86F2-A64D7F984673}"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BDC3577-1384-41B9-86F2-A64D7F984673}"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BDC3577-1384-41B9-86F2-A64D7F984673}"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BDC3577-1384-41B9-86F2-A64D7F984673}"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BDC3577-1384-41B9-86F2-A64D7F984673}"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BDC3577-1384-41B9-86F2-A64D7F984673}"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BDC3577-1384-41B9-86F2-A64D7F984673}"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BDC3577-1384-41B9-86F2-A64D7F984673}"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BDC3577-1384-41B9-86F2-A64D7F984673}"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BDC3577-1384-41B9-86F2-A64D7F984673}"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BDC3577-1384-41B9-86F2-A64D7F984673}"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BDC3577-1384-41B9-86F2-A64D7F984673}"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BDC3577-1384-41B9-86F2-A64D7F984673}" type="slidenum">
              <a:rPr lang="en-US" smtClean="0"/>
              <a:pPr>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BDC3577-1384-41B9-86F2-A64D7F984673}" type="slidenum">
              <a:rPr lang="en-US" smtClean="0"/>
              <a:pPr>
                <a:defRPr/>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BDC3577-1384-41B9-86F2-A64D7F984673}" type="slidenum">
              <a:rPr lang="en-US" smtClean="0"/>
              <a:pPr>
                <a:defRPr/>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BDC3577-1384-41B9-86F2-A64D7F984673}" type="slidenum">
              <a:rPr lang="en-US" smtClean="0"/>
              <a:pPr>
                <a:defRPr/>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BDC3577-1384-41B9-86F2-A64D7F984673}" type="slidenum">
              <a:rPr lang="en-US" smtClean="0"/>
              <a:pPr>
                <a:defRPr/>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BDC3577-1384-41B9-86F2-A64D7F984673}" type="slidenum">
              <a:rPr lang="en-US" smtClean="0"/>
              <a:pPr>
                <a:defRPr/>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BDC3577-1384-41B9-86F2-A64D7F984673}" type="slidenum">
              <a:rPr lang="en-US" smtClean="0"/>
              <a:pPr>
                <a:defRPr/>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BDC3577-1384-41B9-86F2-A64D7F984673}" type="slidenum">
              <a:rPr lang="en-US" smtClean="0"/>
              <a:pPr>
                <a:defRPr/>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BDC3577-1384-41B9-86F2-A64D7F984673}" type="slidenum">
              <a:rPr lang="en-US" smtClean="0"/>
              <a:pPr>
                <a:defRPr/>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BDC3577-1384-41B9-86F2-A64D7F984673}" type="slidenum">
              <a:rPr lang="en-US" smtClean="0"/>
              <a:pPr>
                <a:defRPr/>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BDC3577-1384-41B9-86F2-A64D7F984673}" type="slidenum">
              <a:rPr lang="en-US" smtClean="0"/>
              <a:pPr>
                <a:defRPr/>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BDC3577-1384-41B9-86F2-A64D7F984673}" type="slidenum">
              <a:rPr lang="en-US" smtClean="0"/>
              <a:pPr>
                <a:defRPr/>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BDC3577-1384-41B9-86F2-A64D7F984673}" type="slidenum">
              <a:rPr lang="en-US" smtClean="0"/>
              <a:pPr>
                <a:defRPr/>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BDC3577-1384-41B9-86F2-A64D7F984673}" type="slidenum">
              <a:rPr lang="en-US" smtClean="0"/>
              <a:pPr>
                <a:defRPr/>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BDC3577-1384-41B9-86F2-A64D7F984673}" type="slidenum">
              <a:rPr lang="en-US" smtClean="0"/>
              <a:pPr>
                <a:defRPr/>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BDC3577-1384-41B9-86F2-A64D7F984673}" type="slidenum">
              <a:rPr lang="en-US" smtClean="0"/>
              <a:pPr>
                <a:defRPr/>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BDC3577-1384-41B9-86F2-A64D7F984673}" type="slidenum">
              <a:rPr lang="en-US" smtClean="0"/>
              <a:pPr>
                <a:defRPr/>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BDC3577-1384-41B9-86F2-A64D7F984673}" type="slidenum">
              <a:rPr lang="en-US" smtClean="0"/>
              <a:pPr>
                <a:defRPr/>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BDC3577-1384-41B9-86F2-A64D7F984673}" type="slidenum">
              <a:rPr lang="en-US" smtClean="0"/>
              <a:pPr>
                <a:defRPr/>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BDC3577-1384-41B9-86F2-A64D7F984673}" type="slidenum">
              <a:rPr lang="en-US" smtClean="0"/>
              <a:pPr>
                <a:defRPr/>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BDC3577-1384-41B9-86F2-A64D7F984673}" type="slidenum">
              <a:rPr lang="en-US" smtClean="0"/>
              <a:pPr>
                <a:defRPr/>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BDC3577-1384-41B9-86F2-A64D7F984673}" type="slidenum">
              <a:rPr lang="en-US" smtClean="0"/>
              <a:pPr>
                <a:defRPr/>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BDC3577-1384-41B9-86F2-A64D7F984673}" type="slidenum">
              <a:rPr lang="en-US" smtClean="0"/>
              <a:pPr>
                <a:defRPr/>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BDC3577-1384-41B9-86F2-A64D7F984673}" type="slidenum">
              <a:rPr lang="en-US" smtClean="0"/>
              <a:pPr>
                <a:defRPr/>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BDC3577-1384-41B9-86F2-A64D7F984673}" type="slidenum">
              <a:rPr lang="en-US" smtClean="0"/>
              <a:pPr>
                <a:defRPr/>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BDC3577-1384-41B9-86F2-A64D7F984673}" type="slidenum">
              <a:rPr lang="en-US" smtClean="0"/>
              <a:pPr>
                <a:defRPr/>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BDC3577-1384-41B9-86F2-A64D7F984673}" type="slidenum">
              <a:rPr lang="en-US" smtClean="0"/>
              <a:pPr>
                <a:defRPr/>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BDC3577-1384-41B9-86F2-A64D7F984673}" type="slidenum">
              <a:rPr lang="en-US" smtClean="0"/>
              <a:pPr>
                <a:defRPr/>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BDC3577-1384-41B9-86F2-A64D7F984673}" type="slidenum">
              <a:rPr lang="en-US" smtClean="0"/>
              <a:pPr>
                <a:defRPr/>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BDC3577-1384-41B9-86F2-A64D7F984673}" type="slidenum">
              <a:rPr lang="en-US" smtClean="0"/>
              <a:pPr>
                <a:defRPr/>
              </a:pPr>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BDC3577-1384-41B9-86F2-A64D7F984673}" type="slidenum">
              <a:rPr lang="en-US" smtClean="0"/>
              <a:pPr>
                <a:defRPr/>
              </a:pPr>
              <a:t>48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BDC3577-1384-41B9-86F2-A64D7F984673}" type="slidenum">
              <a:rPr lang="en-US" smtClean="0"/>
              <a:pPr>
                <a:defRPr/>
              </a:pPr>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BDC3577-1384-41B9-86F2-A64D7F984673}" type="slidenum">
              <a:rPr lang="en-US" smtClean="0"/>
              <a:pPr>
                <a:defRPr/>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BDC3577-1384-41B9-86F2-A64D7F984673}" type="slidenum">
              <a:rPr lang="en-US" smtClean="0"/>
              <a:pPr>
                <a:defRPr/>
              </a:pPr>
              <a:t>50</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BDC3577-1384-41B9-86F2-A64D7F984673}" type="slidenum">
              <a:rPr lang="en-US" smtClean="0"/>
              <a:pPr>
                <a:defRPr/>
              </a:pPr>
              <a:t>51</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BDC3577-1384-41B9-86F2-A64D7F984673}" type="slidenum">
              <a:rPr lang="en-US" smtClean="0"/>
              <a:pPr>
                <a:defRPr/>
              </a:pPr>
              <a:t>52</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BDC3577-1384-41B9-86F2-A64D7F984673}" type="slidenum">
              <a:rPr lang="en-US" smtClean="0"/>
              <a:pPr>
                <a:defRPr/>
              </a:pPr>
              <a:t>53</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BDC3577-1384-41B9-86F2-A64D7F984673}" type="slidenum">
              <a:rPr lang="en-US" smtClean="0"/>
              <a:pPr>
                <a:defRPr/>
              </a:pPr>
              <a:t>54</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BDC3577-1384-41B9-86F2-A64D7F984673}" type="slidenum">
              <a:rPr lang="en-US" smtClean="0"/>
              <a:pPr>
                <a:defRPr/>
              </a:pPr>
              <a:t>55</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BDC3577-1384-41B9-86F2-A64D7F984673}" type="slidenum">
              <a:rPr lang="en-US" smtClean="0"/>
              <a:pPr>
                <a:defRPr/>
              </a:pPr>
              <a:t>56</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BDC3577-1384-41B9-86F2-A64D7F984673}" type="slidenum">
              <a:rPr lang="en-US" smtClean="0"/>
              <a:pPr>
                <a:defRPr/>
              </a:pPr>
              <a:t>57</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BDC3577-1384-41B9-86F2-A64D7F984673}" type="slidenum">
              <a:rPr lang="en-US" smtClean="0"/>
              <a:pPr>
                <a:defRPr/>
              </a:pPr>
              <a:t>58</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BDC3577-1384-41B9-86F2-A64D7F984673}" type="slidenum">
              <a:rPr lang="en-US" smtClean="0"/>
              <a:pPr>
                <a:defRPr/>
              </a:pPr>
              <a:t>59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BDC3577-1384-41B9-86F2-A64D7F984673}" type="slidenum">
              <a:rPr lang="en-US" smtClean="0"/>
              <a:pPr>
                <a:defRPr/>
              </a:pPr>
              <a:t>6</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BDC3577-1384-41B9-86F2-A64D7F984673}" type="slidenum">
              <a:rPr lang="en-US" smtClean="0"/>
              <a:pPr>
                <a:defRPr/>
              </a:pPr>
              <a:t>60</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BDC3577-1384-41B9-86F2-A64D7F984673}" type="slidenum">
              <a:rPr lang="en-US" smtClean="0"/>
              <a:pPr>
                <a:defRPr/>
              </a:pPr>
              <a:t>61</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BDC3577-1384-41B9-86F2-A64D7F984673}" type="slidenum">
              <a:rPr lang="en-US" smtClean="0"/>
              <a:pPr>
                <a:defRPr/>
              </a:pPr>
              <a:t>62</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BDC3577-1384-41B9-86F2-A64D7F984673}" type="slidenum">
              <a:rPr lang="en-US" smtClean="0"/>
              <a:pPr>
                <a:defRPr/>
              </a:pPr>
              <a:t>63</a:t>
            </a:fld>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BDC3577-1384-41B9-86F2-A64D7F984673}" type="slidenum">
              <a:rPr lang="en-US" smtClean="0"/>
              <a:pPr>
                <a:defRPr/>
              </a:pPr>
              <a:t>64</a:t>
            </a:fld>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BDC3577-1384-41B9-86F2-A64D7F984673}" type="slidenum">
              <a:rPr lang="en-US" smtClean="0"/>
              <a:pPr>
                <a:defRPr/>
              </a:pPr>
              <a:t>65</a:t>
            </a:fld>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BDC3577-1384-41B9-86F2-A64D7F984673}" type="slidenum">
              <a:rPr lang="en-US" smtClean="0"/>
              <a:pPr>
                <a:defRPr/>
              </a:pPr>
              <a:t>66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BDC3577-1384-41B9-86F2-A64D7F984673}"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BDC3577-1384-41B9-86F2-A64D7F984673}"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BDC3577-1384-41B9-86F2-A64D7F984673}"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extBox 15"/>
          <p:cNvSpPr txBox="1"/>
          <p:nvPr userDrawn="1"/>
        </p:nvSpPr>
        <p:spPr>
          <a:xfrm>
            <a:off x="0" y="4972029"/>
            <a:ext cx="9144000" cy="1016000"/>
          </a:xfrm>
          <a:prstGeom prst="rect">
            <a:avLst/>
          </a:prstGeom>
          <a:noFill/>
        </p:spPr>
        <p:txBody>
          <a:bodyPr>
            <a:spAutoFit/>
          </a:bodyPr>
          <a:lstStyle/>
          <a:p>
            <a:pPr algn="ctr">
              <a:defRPr/>
            </a:pPr>
            <a:r>
              <a:rPr lang="en-US" sz="6000" dirty="0" smtClean="0">
                <a:solidFill>
                  <a:srgbClr val="3E9442"/>
                </a:solidFill>
                <a:latin typeface="Franklin Gothic Medium" pitchFamily="34" charset="0"/>
              </a:rPr>
              <a:t>Microsoft  Excel  2013</a:t>
            </a:r>
            <a:endParaRPr lang="en-US" sz="6000" dirty="0">
              <a:solidFill>
                <a:srgbClr val="3E9442"/>
              </a:solidFill>
              <a:latin typeface="Franklin Gothic Medium" pitchFamily="34" charset="0"/>
            </a:endParaRPr>
          </a:p>
        </p:txBody>
      </p:sp>
      <p:pic>
        <p:nvPicPr>
          <p:cNvPr id="4" name="Picture 6"/>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531628" y="228600"/>
            <a:ext cx="2459972" cy="304800"/>
          </a:xfrm>
          <a:prstGeom prst="rect">
            <a:avLst/>
          </a:prstGeom>
          <a:noFill/>
          <a:ln w="9525">
            <a:noFill/>
            <a:miter lim="800000"/>
            <a:headEnd/>
            <a:tailEnd/>
          </a:ln>
        </p:spPr>
      </p:pic>
      <p:sp>
        <p:nvSpPr>
          <p:cNvPr id="6" name="TextBox 13"/>
          <p:cNvSpPr txBox="1"/>
          <p:nvPr userDrawn="1"/>
        </p:nvSpPr>
        <p:spPr>
          <a:xfrm>
            <a:off x="3886200" y="5116512"/>
            <a:ext cx="354013" cy="369888"/>
          </a:xfrm>
          <a:prstGeom prst="rect">
            <a:avLst/>
          </a:prstGeom>
          <a:noFill/>
        </p:spPr>
        <p:txBody>
          <a:bodyPr wrap="none">
            <a:spAutoFit/>
          </a:bodyPr>
          <a:lstStyle/>
          <a:p>
            <a:pPr>
              <a:defRPr/>
            </a:pPr>
            <a:r>
              <a:rPr lang="en-US" dirty="0" smtClean="0">
                <a:solidFill>
                  <a:srgbClr val="3E9442"/>
                </a:solidFill>
              </a:rPr>
              <a:t>®</a:t>
            </a:r>
            <a:endParaRPr lang="en-US" dirty="0">
              <a:solidFill>
                <a:srgbClr val="3E9442"/>
              </a:solidFill>
            </a:endParaRPr>
          </a:p>
        </p:txBody>
      </p:sp>
      <p:sp>
        <p:nvSpPr>
          <p:cNvPr id="7" name="TextBox 14"/>
          <p:cNvSpPr txBox="1"/>
          <p:nvPr userDrawn="1"/>
        </p:nvSpPr>
        <p:spPr>
          <a:xfrm>
            <a:off x="5943600" y="5116512"/>
            <a:ext cx="354013" cy="369888"/>
          </a:xfrm>
          <a:prstGeom prst="rect">
            <a:avLst/>
          </a:prstGeom>
          <a:noFill/>
        </p:spPr>
        <p:txBody>
          <a:bodyPr wrap="none">
            <a:spAutoFit/>
          </a:bodyPr>
          <a:lstStyle/>
          <a:p>
            <a:pPr>
              <a:defRPr/>
            </a:pPr>
            <a:r>
              <a:rPr lang="en-US" dirty="0">
                <a:solidFill>
                  <a:srgbClr val="3E9442"/>
                </a:solidFill>
              </a:rPr>
              <a:t>®</a:t>
            </a:r>
          </a:p>
        </p:txBody>
      </p:sp>
      <p:sp>
        <p:nvSpPr>
          <p:cNvPr id="157701" name="Title Placeholder 1"/>
          <p:cNvSpPr>
            <a:spLocks noGrp="1"/>
          </p:cNvSpPr>
          <p:nvPr>
            <p:ph type="ctrTitle"/>
          </p:nvPr>
        </p:nvSpPr>
        <p:spPr>
          <a:xfrm>
            <a:off x="0" y="914400"/>
            <a:ext cx="9144000" cy="1524000"/>
          </a:xfrm>
        </p:spPr>
        <p:txBody>
          <a:bodyPr/>
          <a:lstStyle>
            <a:lvl1pPr algn="ctr">
              <a:defRPr sz="4800">
                <a:solidFill>
                  <a:schemeClr val="tx1"/>
                </a:solidFill>
                <a:latin typeface="+mj-lt"/>
              </a:defRPr>
            </a:lvl1pPr>
          </a:lstStyle>
          <a:p>
            <a:endParaRPr lang="en-US" dirty="0"/>
          </a:p>
        </p:txBody>
      </p:sp>
      <p:pic>
        <p:nvPicPr>
          <p:cNvPr id="10" name="Picture 2"/>
          <p:cNvPicPr>
            <a:picLocks noChangeAspect="1" noChangeArrowheads="1"/>
          </p:cNvPicPr>
          <p:nvPr userDrawn="1"/>
        </p:nvPicPr>
        <p:blipFill>
          <a:blip r:embed="rId3" cstate="print"/>
          <a:srcRect t="3451" b="6899"/>
          <a:stretch>
            <a:fillRect/>
          </a:stretch>
        </p:blipFill>
        <p:spPr bwMode="auto">
          <a:xfrm>
            <a:off x="0" y="2819400"/>
            <a:ext cx="9143999" cy="1981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Rectangle 8"/>
          <p:cNvSpPr/>
          <p:nvPr userDrawn="1"/>
        </p:nvSpPr>
        <p:spPr>
          <a:xfrm>
            <a:off x="0" y="6324600"/>
            <a:ext cx="9144000" cy="533400"/>
          </a:xfrm>
          <a:prstGeom prst="rect">
            <a:avLst/>
          </a:prstGeom>
          <a:solidFill>
            <a:srgbClr val="4DB848"/>
          </a:solidFill>
          <a:ln>
            <a:solidFill>
              <a:srgbClr val="4DB8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pPr>
              <a:defRPr/>
            </a:pPr>
            <a:r>
              <a:rPr lang="en-US" dirty="0" smtClean="0"/>
              <a:t>New Perspectives on Microsoft Excel 2013</a:t>
            </a:r>
            <a:endParaRPr lang="en-US" dirty="0"/>
          </a:p>
        </p:txBody>
      </p:sp>
      <p:sp>
        <p:nvSpPr>
          <p:cNvPr id="5" name="Slide Number Placeholder 5"/>
          <p:cNvSpPr>
            <a:spLocks noGrp="1"/>
          </p:cNvSpPr>
          <p:nvPr>
            <p:ph type="sldNum" sz="quarter" idx="11"/>
          </p:nvPr>
        </p:nvSpPr>
        <p:spPr/>
        <p:txBody>
          <a:bodyPr/>
          <a:lstStyle>
            <a:lvl1pPr>
              <a:defRPr/>
            </a:lvl1pPr>
          </a:lstStyle>
          <a:p>
            <a:pPr>
              <a:defRPr/>
            </a:pPr>
            <a:fld id="{1B6810E0-8EAE-48E8-9484-9A46B583049E}" type="slidenum">
              <a:rPr lang="en-US"/>
              <a:pPr>
                <a:defRPr/>
              </a:pPr>
              <a:t>‹#›</a:t>
            </a:fld>
            <a:endParaRPr lang="en-US"/>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52400"/>
            <a:ext cx="2171700" cy="5973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152400"/>
            <a:ext cx="6362700" cy="5973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pPr>
              <a:defRPr/>
            </a:pPr>
            <a:r>
              <a:rPr lang="en-US" dirty="0" smtClean="0"/>
              <a:t>New Perspectives on Microsoft Excel 2013</a:t>
            </a:r>
            <a:endParaRPr lang="en-US" dirty="0"/>
          </a:p>
        </p:txBody>
      </p:sp>
      <p:sp>
        <p:nvSpPr>
          <p:cNvPr id="5" name="Slide Number Placeholder 5"/>
          <p:cNvSpPr>
            <a:spLocks noGrp="1"/>
          </p:cNvSpPr>
          <p:nvPr>
            <p:ph type="sldNum" sz="quarter" idx="11"/>
          </p:nvPr>
        </p:nvSpPr>
        <p:spPr/>
        <p:txBody>
          <a:bodyPr/>
          <a:lstStyle>
            <a:lvl1pPr>
              <a:defRPr/>
            </a:lvl1pPr>
          </a:lstStyle>
          <a:p>
            <a:pPr>
              <a:defRPr/>
            </a:pPr>
            <a:fld id="{39B727A5-B819-4849-BDAA-E77DE3696679}" type="slidenum">
              <a:rPr lang="en-US"/>
              <a:pPr>
                <a:defRPr/>
              </a:pPr>
              <a:t>‹#›</a:t>
            </a:fld>
            <a:endParaRPr lang="en-US"/>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219200"/>
            <a:ext cx="8305800" cy="4906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4"/>
          <p:cNvSpPr>
            <a:spLocks noGrp="1"/>
          </p:cNvSpPr>
          <p:nvPr>
            <p:ph type="ftr" sz="quarter" idx="10"/>
          </p:nvPr>
        </p:nvSpPr>
        <p:spPr/>
        <p:txBody>
          <a:bodyPr/>
          <a:lstStyle>
            <a:lvl1pPr>
              <a:defRPr/>
            </a:lvl1pPr>
          </a:lstStyle>
          <a:p>
            <a:pPr>
              <a:defRPr/>
            </a:pPr>
            <a:r>
              <a:rPr lang="en-US" dirty="0" smtClean="0"/>
              <a:t>New Perspectives on Microsoft Excel 2013</a:t>
            </a:r>
            <a:endParaRPr lang="en-US" dirty="0"/>
          </a:p>
        </p:txBody>
      </p:sp>
      <p:sp>
        <p:nvSpPr>
          <p:cNvPr id="5" name="Slide Number Placeholder 5"/>
          <p:cNvSpPr>
            <a:spLocks noGrp="1"/>
          </p:cNvSpPr>
          <p:nvPr>
            <p:ph type="sldNum" sz="quarter" idx="11"/>
          </p:nvPr>
        </p:nvSpPr>
        <p:spPr/>
        <p:txBody>
          <a:bodyPr/>
          <a:lstStyle>
            <a:lvl1pPr>
              <a:defRPr/>
            </a:lvl1pPr>
          </a:lstStyle>
          <a:p>
            <a:pPr>
              <a:defRPr/>
            </a:pPr>
            <a:fld id="{62F6F4FC-A15E-4CCF-A12D-C1B4180DD71A}" type="slidenum">
              <a:rPr lang="en-US"/>
              <a:pPr>
                <a:defRPr/>
              </a:pPr>
              <a:t>‹#›</a:t>
            </a:fld>
            <a:endParaRPr lang="en-US"/>
          </a:p>
        </p:txBody>
      </p:sp>
    </p:spTree>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4"/>
          <p:cNvSpPr>
            <a:spLocks noGrp="1"/>
          </p:cNvSpPr>
          <p:nvPr>
            <p:ph type="ftr" sz="quarter" idx="10"/>
          </p:nvPr>
        </p:nvSpPr>
        <p:spPr/>
        <p:txBody>
          <a:bodyPr/>
          <a:lstStyle>
            <a:lvl1pPr>
              <a:defRPr/>
            </a:lvl1pPr>
          </a:lstStyle>
          <a:p>
            <a:pPr>
              <a:defRPr/>
            </a:pPr>
            <a:r>
              <a:rPr lang="en-US" dirty="0" smtClean="0"/>
              <a:t>New Perspectives on Microsoft Excel 2013</a:t>
            </a:r>
            <a:endParaRPr lang="en-US" dirty="0"/>
          </a:p>
        </p:txBody>
      </p:sp>
      <p:sp>
        <p:nvSpPr>
          <p:cNvPr id="5" name="Slide Number Placeholder 5"/>
          <p:cNvSpPr>
            <a:spLocks noGrp="1"/>
          </p:cNvSpPr>
          <p:nvPr>
            <p:ph type="sldNum" sz="quarter" idx="11"/>
          </p:nvPr>
        </p:nvSpPr>
        <p:spPr/>
        <p:txBody>
          <a:bodyPr/>
          <a:lstStyle>
            <a:lvl1pPr>
              <a:defRPr/>
            </a:lvl1pPr>
          </a:lstStyle>
          <a:p>
            <a:pPr>
              <a:defRPr/>
            </a:pPr>
            <a:fld id="{5D927201-8D33-4AE4-B1F1-DBAEF8B3FAA8}" type="slidenum">
              <a:rPr lang="en-US"/>
              <a:pPr>
                <a:defRPr/>
              </a:pPr>
              <a:t>‹#›</a:t>
            </a:fld>
            <a:endParaRPr lang="en-US"/>
          </a:p>
        </p:txBody>
      </p:sp>
    </p:spTree>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0" y="1219200"/>
            <a:ext cx="4267200" cy="4906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19600" y="1219200"/>
            <a:ext cx="4267200" cy="4906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pPr>
              <a:defRPr/>
            </a:pPr>
            <a:r>
              <a:rPr lang="en-US" dirty="0" smtClean="0"/>
              <a:t>New Perspectives on Microsoft Excel 2013</a:t>
            </a:r>
            <a:endParaRPr lang="en-US" dirty="0"/>
          </a:p>
        </p:txBody>
      </p:sp>
      <p:sp>
        <p:nvSpPr>
          <p:cNvPr id="6" name="Slide Number Placeholder 5"/>
          <p:cNvSpPr>
            <a:spLocks noGrp="1"/>
          </p:cNvSpPr>
          <p:nvPr>
            <p:ph type="sldNum" sz="quarter" idx="11"/>
          </p:nvPr>
        </p:nvSpPr>
        <p:spPr/>
        <p:txBody>
          <a:bodyPr/>
          <a:lstStyle>
            <a:lvl1pPr>
              <a:defRPr/>
            </a:lvl1pPr>
          </a:lstStyle>
          <a:p>
            <a:pPr>
              <a:defRPr/>
            </a:pPr>
            <a:fld id="{791B093A-FDC9-4AD8-941C-8D186E124D1C}" type="slidenum">
              <a:rPr lang="en-US"/>
              <a:pPr>
                <a:defRPr/>
              </a:pPr>
              <a:t>‹#›</a:t>
            </a:fld>
            <a:endParaRPr lang="en-US"/>
          </a:p>
        </p:txBody>
      </p:sp>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4"/>
          <p:cNvSpPr>
            <a:spLocks noGrp="1"/>
          </p:cNvSpPr>
          <p:nvPr>
            <p:ph type="ftr" sz="quarter" idx="10"/>
          </p:nvPr>
        </p:nvSpPr>
        <p:spPr/>
        <p:txBody>
          <a:bodyPr/>
          <a:lstStyle>
            <a:lvl1pPr>
              <a:defRPr/>
            </a:lvl1pPr>
          </a:lstStyle>
          <a:p>
            <a:pPr>
              <a:defRPr/>
            </a:pPr>
            <a:r>
              <a:rPr lang="en-US" dirty="0" smtClean="0"/>
              <a:t>New Perspectives on Microsoft Excel 2013</a:t>
            </a:r>
            <a:endParaRPr lang="en-US" dirty="0"/>
          </a:p>
        </p:txBody>
      </p:sp>
      <p:sp>
        <p:nvSpPr>
          <p:cNvPr id="8" name="Slide Number Placeholder 5"/>
          <p:cNvSpPr>
            <a:spLocks noGrp="1"/>
          </p:cNvSpPr>
          <p:nvPr>
            <p:ph type="sldNum" sz="quarter" idx="11"/>
          </p:nvPr>
        </p:nvSpPr>
        <p:spPr/>
        <p:txBody>
          <a:bodyPr/>
          <a:lstStyle>
            <a:lvl1pPr>
              <a:defRPr/>
            </a:lvl1pPr>
          </a:lstStyle>
          <a:p>
            <a:pPr>
              <a:defRPr/>
            </a:pPr>
            <a:fld id="{E988909B-2183-4E4C-968B-603CC89756BE}" type="slidenum">
              <a:rPr lang="en-US"/>
              <a:pPr>
                <a:defRPr/>
              </a:pPr>
              <a:t>‹#›</a:t>
            </a:fld>
            <a:endParaRPr lang="en-US"/>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4"/>
          <p:cNvSpPr>
            <a:spLocks noGrp="1"/>
          </p:cNvSpPr>
          <p:nvPr>
            <p:ph type="ftr" sz="quarter" idx="10"/>
          </p:nvPr>
        </p:nvSpPr>
        <p:spPr/>
        <p:txBody>
          <a:bodyPr/>
          <a:lstStyle>
            <a:lvl1pPr>
              <a:defRPr/>
            </a:lvl1pPr>
          </a:lstStyle>
          <a:p>
            <a:pPr>
              <a:defRPr/>
            </a:pPr>
            <a:r>
              <a:rPr lang="en-US" dirty="0" smtClean="0"/>
              <a:t>New Perspectives on Microsoft Excel 2013</a:t>
            </a:r>
            <a:endParaRPr lang="en-US" dirty="0"/>
          </a:p>
        </p:txBody>
      </p:sp>
      <p:sp>
        <p:nvSpPr>
          <p:cNvPr id="4" name="Slide Number Placeholder 5"/>
          <p:cNvSpPr>
            <a:spLocks noGrp="1"/>
          </p:cNvSpPr>
          <p:nvPr>
            <p:ph type="sldNum" sz="quarter" idx="11"/>
          </p:nvPr>
        </p:nvSpPr>
        <p:spPr/>
        <p:txBody>
          <a:bodyPr/>
          <a:lstStyle>
            <a:lvl1pPr>
              <a:defRPr/>
            </a:lvl1pPr>
          </a:lstStyle>
          <a:p>
            <a:pPr>
              <a:defRPr/>
            </a:pPr>
            <a:fld id="{248C5901-E5F0-49C8-9043-463DFEF29621}" type="slidenum">
              <a:rPr lang="en-US"/>
              <a:pPr>
                <a:defRPr/>
              </a:pPr>
              <a:t>‹#›</a:t>
            </a:fld>
            <a:endParaRPr lang="en-US"/>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r>
              <a:rPr lang="en-US" dirty="0" smtClean="0"/>
              <a:t>New Perspectives on Microsoft Excel 2013</a:t>
            </a:r>
            <a:endParaRPr lang="en-US" dirty="0"/>
          </a:p>
        </p:txBody>
      </p:sp>
      <p:sp>
        <p:nvSpPr>
          <p:cNvPr id="3" name="Slide Number Placeholder 5"/>
          <p:cNvSpPr>
            <a:spLocks noGrp="1"/>
          </p:cNvSpPr>
          <p:nvPr>
            <p:ph type="sldNum" sz="quarter" idx="11"/>
          </p:nvPr>
        </p:nvSpPr>
        <p:spPr/>
        <p:txBody>
          <a:bodyPr/>
          <a:lstStyle>
            <a:lvl1pPr>
              <a:defRPr/>
            </a:lvl1pPr>
          </a:lstStyle>
          <a:p>
            <a:pPr>
              <a:defRPr/>
            </a:pPr>
            <a:fld id="{00964604-B0AD-403A-B549-7DD63736FEC8}" type="slidenum">
              <a:rPr lang="en-US"/>
              <a:pPr>
                <a:defRPr/>
              </a:pPr>
              <a:t>‹#›</a:t>
            </a:fld>
            <a:endParaRPr lang="en-US"/>
          </a:p>
        </p:txBody>
      </p:sp>
    </p:spTree>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r>
              <a:rPr lang="en-US" dirty="0" smtClean="0"/>
              <a:t>New Perspectives on Microsoft Excel 2013</a:t>
            </a:r>
            <a:endParaRPr lang="en-US" dirty="0"/>
          </a:p>
        </p:txBody>
      </p:sp>
      <p:sp>
        <p:nvSpPr>
          <p:cNvPr id="6" name="Slide Number Placeholder 5"/>
          <p:cNvSpPr>
            <a:spLocks noGrp="1"/>
          </p:cNvSpPr>
          <p:nvPr>
            <p:ph type="sldNum" sz="quarter" idx="11"/>
          </p:nvPr>
        </p:nvSpPr>
        <p:spPr/>
        <p:txBody>
          <a:bodyPr/>
          <a:lstStyle>
            <a:lvl1pPr>
              <a:defRPr/>
            </a:lvl1pPr>
          </a:lstStyle>
          <a:p>
            <a:pPr>
              <a:defRPr/>
            </a:pPr>
            <a:fld id="{C604C9C5-240E-4B6E-BE1D-CA0EF87F4BDB}" type="slidenum">
              <a:rPr lang="en-US"/>
              <a:pPr>
                <a:defRPr/>
              </a:pPr>
              <a:t>‹#›</a:t>
            </a:fld>
            <a:endParaRPr lang="en-US"/>
          </a:p>
        </p:txBody>
      </p:sp>
    </p:spTree>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r>
              <a:rPr lang="en-US" dirty="0" smtClean="0"/>
              <a:t>New Perspectives on Microsoft Excel 2013</a:t>
            </a:r>
            <a:endParaRPr lang="en-US" dirty="0"/>
          </a:p>
        </p:txBody>
      </p:sp>
      <p:sp>
        <p:nvSpPr>
          <p:cNvPr id="6" name="Slide Number Placeholder 5"/>
          <p:cNvSpPr>
            <a:spLocks noGrp="1"/>
          </p:cNvSpPr>
          <p:nvPr>
            <p:ph type="sldNum" sz="quarter" idx="11"/>
          </p:nvPr>
        </p:nvSpPr>
        <p:spPr/>
        <p:txBody>
          <a:bodyPr/>
          <a:lstStyle>
            <a:lvl1pPr>
              <a:defRPr/>
            </a:lvl1pPr>
          </a:lstStyle>
          <a:p>
            <a:pPr>
              <a:defRPr/>
            </a:pPr>
            <a:fld id="{28ECC1FA-F25E-4F2E-9E7A-0A5ACB356C6C}" type="slidenum">
              <a:rPr lang="en-US"/>
              <a:pPr>
                <a:defRPr/>
              </a:pPr>
              <a:t>‹#›</a:t>
            </a:fld>
            <a:endParaRPr lang="en-US"/>
          </a:p>
        </p:txBody>
      </p:sp>
    </p:spTree>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p:cNvCxnSpPr/>
          <p:nvPr/>
        </p:nvCxnSpPr>
        <p:spPr>
          <a:xfrm>
            <a:off x="457200" y="1143000"/>
            <a:ext cx="8686800" cy="1588"/>
          </a:xfrm>
          <a:prstGeom prst="line">
            <a:avLst/>
          </a:prstGeom>
        </p:spPr>
        <p:style>
          <a:lnRef idx="1">
            <a:schemeClr val="dk1"/>
          </a:lnRef>
          <a:fillRef idx="0">
            <a:schemeClr val="dk1"/>
          </a:fillRef>
          <a:effectRef idx="0">
            <a:schemeClr val="dk1"/>
          </a:effectRef>
          <a:fontRef idx="minor">
            <a:schemeClr val="tx1"/>
          </a:fontRef>
        </p:style>
      </p:cxnSp>
      <p:sp>
        <p:nvSpPr>
          <p:cNvPr id="1029" name="Title Placeholder 1"/>
          <p:cNvSpPr>
            <a:spLocks noGrp="1"/>
          </p:cNvSpPr>
          <p:nvPr>
            <p:ph type="title"/>
          </p:nvPr>
        </p:nvSpPr>
        <p:spPr bwMode="auto">
          <a:xfrm>
            <a:off x="457200" y="152400"/>
            <a:ext cx="8305800" cy="944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0" name="Text Placeholder 2"/>
          <p:cNvSpPr>
            <a:spLocks noGrp="1"/>
          </p:cNvSpPr>
          <p:nvPr>
            <p:ph type="body" idx="1"/>
          </p:nvPr>
        </p:nvSpPr>
        <p:spPr bwMode="auto">
          <a:xfrm>
            <a:off x="457200" y="1219200"/>
            <a:ext cx="8229600" cy="4906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Footer Placeholder 4"/>
          <p:cNvSpPr>
            <a:spLocks noGrp="1"/>
          </p:cNvSpPr>
          <p:nvPr>
            <p:ph type="ftr" sz="quarter" idx="3"/>
          </p:nvPr>
        </p:nvSpPr>
        <p:spPr>
          <a:xfrm>
            <a:off x="0" y="6400800"/>
            <a:ext cx="8229600" cy="457200"/>
          </a:xfrm>
          <a:prstGeom prst="rect">
            <a:avLst/>
          </a:prstGeom>
        </p:spPr>
        <p:txBody>
          <a:bodyPr vert="horz" wrap="square" lIns="91440" tIns="45720" rIns="91440" bIns="45720" numCol="1" anchor="ctr" anchorCtr="0" compatLnSpc="1">
            <a:prstTxWarp prst="textNoShape">
              <a:avLst/>
            </a:prstTxWarp>
          </a:bodyPr>
          <a:lstStyle>
            <a:lvl1pPr>
              <a:defRPr sz="1200" b="1">
                <a:solidFill>
                  <a:schemeClr val="tx1"/>
                </a:solidFill>
                <a:latin typeface="+mn-lt"/>
              </a:defRPr>
            </a:lvl1pPr>
          </a:lstStyle>
          <a:p>
            <a:pPr>
              <a:defRPr/>
            </a:pPr>
            <a:r>
              <a:rPr lang="en-US" dirty="0" smtClean="0"/>
              <a:t>New Perspectives on Microsoft Excel 2013</a:t>
            </a:r>
          </a:p>
        </p:txBody>
      </p:sp>
      <p:sp>
        <p:nvSpPr>
          <p:cNvPr id="11" name="Slide Number Placeholder 5"/>
          <p:cNvSpPr>
            <a:spLocks noGrp="1"/>
          </p:cNvSpPr>
          <p:nvPr>
            <p:ph type="sldNum" sz="quarter" idx="4"/>
          </p:nvPr>
        </p:nvSpPr>
        <p:spPr>
          <a:xfrm>
            <a:off x="8610600" y="6400800"/>
            <a:ext cx="533400" cy="457200"/>
          </a:xfrm>
          <a:prstGeom prst="rect">
            <a:avLst/>
          </a:prstGeom>
        </p:spPr>
        <p:txBody>
          <a:bodyPr vert="horz" lIns="91440" tIns="45720" rIns="91440" bIns="45720" rtlCol="0" anchor="ctr"/>
          <a:lstStyle>
            <a:lvl1pPr algn="r" fontAlgn="auto">
              <a:spcBef>
                <a:spcPts val="0"/>
              </a:spcBef>
              <a:spcAft>
                <a:spcPts val="0"/>
              </a:spcAft>
              <a:defRPr sz="1200" b="1">
                <a:latin typeface="+mn-lt"/>
                <a:cs typeface="+mn-cs"/>
              </a:defRPr>
            </a:lvl1pPr>
          </a:lstStyle>
          <a:p>
            <a:pPr>
              <a:defRPr/>
            </a:pPr>
            <a:fld id="{1C2F2179-BA34-48B5-AF5F-CE1FE6517798}" type="slidenum">
              <a:rPr lang="en-US"/>
              <a:pPr>
                <a:defRPr/>
              </a:pPr>
              <a:t>‹#›</a:t>
            </a:fld>
            <a:endParaRPr lang="en-US"/>
          </a:p>
        </p:txBody>
      </p:sp>
      <p:sp>
        <p:nvSpPr>
          <p:cNvPr id="156683" name="Text Box 11"/>
          <p:cNvSpPr txBox="1">
            <a:spLocks noChangeArrowheads="1"/>
          </p:cNvSpPr>
          <p:nvPr/>
        </p:nvSpPr>
        <p:spPr bwMode="auto">
          <a:xfrm>
            <a:off x="8248650" y="381000"/>
            <a:ext cx="590550" cy="457200"/>
          </a:xfrm>
          <a:prstGeom prst="rect">
            <a:avLst/>
          </a:prstGeom>
          <a:noFill/>
          <a:ln w="9525">
            <a:noFill/>
            <a:miter lim="800000"/>
            <a:headEnd/>
            <a:tailEnd/>
          </a:ln>
          <a:effectLst/>
        </p:spPr>
        <p:txBody>
          <a:bodyPr wrap="none">
            <a:spAutoFit/>
          </a:bodyPr>
          <a:lstStyle/>
          <a:p>
            <a:pPr>
              <a:defRPr/>
            </a:pPr>
            <a:r>
              <a:rPr lang="en-US" sz="2400" b="1">
                <a:solidFill>
                  <a:schemeClr val="bg1"/>
                </a:solidFill>
                <a:latin typeface="Times New Roman" pitchFamily="18" charset="0"/>
              </a:rPr>
              <a:t>XP</a:t>
            </a:r>
          </a:p>
        </p:txBody>
      </p:sp>
      <p:sp>
        <p:nvSpPr>
          <p:cNvPr id="12" name="Text Box 11"/>
          <p:cNvSpPr txBox="1">
            <a:spLocks noChangeArrowheads="1"/>
          </p:cNvSpPr>
          <p:nvPr/>
        </p:nvSpPr>
        <p:spPr bwMode="auto">
          <a:xfrm>
            <a:off x="8248650" y="381000"/>
            <a:ext cx="590550" cy="457200"/>
          </a:xfrm>
          <a:prstGeom prst="rect">
            <a:avLst/>
          </a:prstGeom>
          <a:noFill/>
          <a:ln w="9525">
            <a:noFill/>
            <a:miter lim="800000"/>
            <a:headEnd/>
            <a:tailEnd/>
          </a:ln>
          <a:effectLst/>
        </p:spPr>
        <p:txBody>
          <a:bodyPr wrap="none">
            <a:spAutoFit/>
          </a:bodyPr>
          <a:lstStyle/>
          <a:p>
            <a:pPr>
              <a:defRPr/>
            </a:pPr>
            <a:r>
              <a:rPr lang="en-US" sz="2400" b="1">
                <a:solidFill>
                  <a:schemeClr val="bg1"/>
                </a:solidFill>
                <a:latin typeface="Times New Roman" pitchFamily="18" charset="0"/>
              </a:rPr>
              <a:t>XP</a:t>
            </a:r>
          </a:p>
        </p:txBody>
      </p:sp>
      <p:sp>
        <p:nvSpPr>
          <p:cNvPr id="13" name="Text Box 11"/>
          <p:cNvSpPr txBox="1">
            <a:spLocks noChangeArrowheads="1"/>
          </p:cNvSpPr>
          <p:nvPr userDrawn="1"/>
        </p:nvSpPr>
        <p:spPr bwMode="auto">
          <a:xfrm>
            <a:off x="8248650" y="381000"/>
            <a:ext cx="590550" cy="457200"/>
          </a:xfrm>
          <a:prstGeom prst="rect">
            <a:avLst/>
          </a:prstGeom>
          <a:noFill/>
          <a:ln w="9525">
            <a:noFill/>
            <a:miter lim="800000"/>
            <a:headEnd/>
            <a:tailEnd/>
          </a:ln>
          <a:effectLst/>
        </p:spPr>
        <p:txBody>
          <a:bodyPr wrap="none">
            <a:spAutoFit/>
          </a:bodyPr>
          <a:lstStyle/>
          <a:p>
            <a:pPr>
              <a:defRPr/>
            </a:pPr>
            <a:r>
              <a:rPr lang="en-US" sz="2400" b="1">
                <a:solidFill>
                  <a:schemeClr val="bg1"/>
                </a:solidFill>
                <a:latin typeface="Times New Roman" pitchFamily="18" charset="0"/>
              </a:rPr>
              <a:t>XP</a:t>
            </a:r>
          </a:p>
        </p:txBody>
      </p:sp>
      <p:cxnSp>
        <p:nvCxnSpPr>
          <p:cNvPr id="17" name="Straight Connector 16"/>
          <p:cNvCxnSpPr/>
          <p:nvPr userDrawn="1"/>
        </p:nvCxnSpPr>
        <p:spPr>
          <a:xfrm>
            <a:off x="0" y="6400800"/>
            <a:ext cx="8686800" cy="0"/>
          </a:xfrm>
          <a:prstGeom prst="line">
            <a:avLst/>
          </a:prstGeom>
        </p:spPr>
        <p:style>
          <a:lnRef idx="1">
            <a:schemeClr val="dk1"/>
          </a:lnRef>
          <a:fillRef idx="0">
            <a:schemeClr val="dk1"/>
          </a:fillRef>
          <a:effectRef idx="0">
            <a:schemeClr val="dk1"/>
          </a:effectRef>
          <a:fontRef idx="minor">
            <a:schemeClr val="tx1"/>
          </a:fontRef>
        </p:style>
      </p:cxnSp>
      <p:sp>
        <p:nvSpPr>
          <p:cNvPr id="14" name="Rectangle 13"/>
          <p:cNvSpPr/>
          <p:nvPr userDrawn="1"/>
        </p:nvSpPr>
        <p:spPr>
          <a:xfrm>
            <a:off x="0" y="0"/>
            <a:ext cx="381000" cy="6858000"/>
          </a:xfrm>
          <a:prstGeom prst="rect">
            <a:avLst/>
          </a:prstGeom>
          <a:gradFill flip="none" rotWithShape="1">
            <a:gsLst>
              <a:gs pos="0">
                <a:srgbClr val="4DB848"/>
              </a:gs>
              <a:gs pos="65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8763000" y="0"/>
            <a:ext cx="381000" cy="6858000"/>
          </a:xfrm>
          <a:prstGeom prst="rect">
            <a:avLst/>
          </a:prstGeom>
          <a:gradFill flip="none" rotWithShape="1">
            <a:gsLst>
              <a:gs pos="36000">
                <a:schemeClr val="bg1"/>
              </a:gs>
              <a:gs pos="100000">
                <a:srgbClr val="4DB848"/>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63"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Lst>
  <p:transition>
    <p:random/>
  </p:transition>
  <p:hf hdr="0" dt="0"/>
  <p:txStyles>
    <p:titleStyle>
      <a:lvl1pPr algn="l" rtl="0" eaLnBrk="0" fontAlgn="base" hangingPunct="0">
        <a:spcBef>
          <a:spcPct val="0"/>
        </a:spcBef>
        <a:spcAft>
          <a:spcPct val="0"/>
        </a:spcAft>
        <a:defRPr sz="4400" b="1">
          <a:solidFill>
            <a:srgbClr val="20409A"/>
          </a:solidFill>
          <a:latin typeface="+mj-lt"/>
          <a:ea typeface="+mj-ea"/>
          <a:cs typeface="+mj-cs"/>
        </a:defRPr>
      </a:lvl1pPr>
      <a:lvl2pPr algn="l" rtl="0" eaLnBrk="0" fontAlgn="base" hangingPunct="0">
        <a:spcBef>
          <a:spcPct val="0"/>
        </a:spcBef>
        <a:spcAft>
          <a:spcPct val="0"/>
        </a:spcAft>
        <a:defRPr sz="4400" b="1">
          <a:solidFill>
            <a:srgbClr val="20409A"/>
          </a:solidFill>
          <a:latin typeface="Calibri" pitchFamily="34" charset="0"/>
        </a:defRPr>
      </a:lvl2pPr>
      <a:lvl3pPr algn="l" rtl="0" eaLnBrk="0" fontAlgn="base" hangingPunct="0">
        <a:spcBef>
          <a:spcPct val="0"/>
        </a:spcBef>
        <a:spcAft>
          <a:spcPct val="0"/>
        </a:spcAft>
        <a:defRPr sz="4400" b="1">
          <a:solidFill>
            <a:srgbClr val="20409A"/>
          </a:solidFill>
          <a:latin typeface="Calibri" pitchFamily="34" charset="0"/>
        </a:defRPr>
      </a:lvl3pPr>
      <a:lvl4pPr algn="l" rtl="0" eaLnBrk="0" fontAlgn="base" hangingPunct="0">
        <a:spcBef>
          <a:spcPct val="0"/>
        </a:spcBef>
        <a:spcAft>
          <a:spcPct val="0"/>
        </a:spcAft>
        <a:defRPr sz="4400" b="1">
          <a:solidFill>
            <a:srgbClr val="20409A"/>
          </a:solidFill>
          <a:latin typeface="Calibri" pitchFamily="34" charset="0"/>
        </a:defRPr>
      </a:lvl4pPr>
      <a:lvl5pPr algn="l" rtl="0" eaLnBrk="0" fontAlgn="base" hangingPunct="0">
        <a:spcBef>
          <a:spcPct val="0"/>
        </a:spcBef>
        <a:spcAft>
          <a:spcPct val="0"/>
        </a:spcAft>
        <a:defRPr sz="4400" b="1">
          <a:solidFill>
            <a:srgbClr val="20409A"/>
          </a:solidFill>
          <a:latin typeface="Calibri" pitchFamily="34" charset="0"/>
        </a:defRPr>
      </a:lvl5pPr>
      <a:lvl6pPr marL="457200" algn="l" rtl="0" eaLnBrk="1" fontAlgn="base" hangingPunct="1">
        <a:spcBef>
          <a:spcPct val="0"/>
        </a:spcBef>
        <a:spcAft>
          <a:spcPct val="0"/>
        </a:spcAft>
        <a:defRPr sz="4400">
          <a:solidFill>
            <a:schemeClr val="tx1"/>
          </a:solidFill>
          <a:latin typeface="Calibri" pitchFamily="34" charset="0"/>
        </a:defRPr>
      </a:lvl6pPr>
      <a:lvl7pPr marL="914400" algn="l" rtl="0" eaLnBrk="1" fontAlgn="base" hangingPunct="1">
        <a:spcBef>
          <a:spcPct val="0"/>
        </a:spcBef>
        <a:spcAft>
          <a:spcPct val="0"/>
        </a:spcAft>
        <a:defRPr sz="4400">
          <a:solidFill>
            <a:schemeClr val="tx1"/>
          </a:solidFill>
          <a:latin typeface="Calibri" pitchFamily="34" charset="0"/>
        </a:defRPr>
      </a:lvl7pPr>
      <a:lvl8pPr marL="1371600" algn="l" rtl="0" eaLnBrk="1" fontAlgn="base" hangingPunct="1">
        <a:spcBef>
          <a:spcPct val="0"/>
        </a:spcBef>
        <a:spcAft>
          <a:spcPct val="0"/>
        </a:spcAft>
        <a:defRPr sz="4400">
          <a:solidFill>
            <a:schemeClr val="tx1"/>
          </a:solidFill>
          <a:latin typeface="Calibri" pitchFamily="34" charset="0"/>
        </a:defRPr>
      </a:lvl8pPr>
      <a:lvl9pPr marL="1828800" algn="l"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Clr>
          <a:srgbClr val="20409A"/>
        </a:buClr>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20409A"/>
        </a:buClr>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Clr>
          <a:srgbClr val="20409A"/>
        </a:buClr>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Clr>
          <a:srgbClr val="20409A"/>
        </a:buClr>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Clr>
          <a:srgbClr val="20409A"/>
        </a:buClr>
        <a:buFont typeface="Arial" charset="0"/>
        <a:buChar char="»"/>
        <a:defRPr sz="2000">
          <a:solidFill>
            <a:schemeClr val="tx1"/>
          </a:solidFill>
          <a:latin typeface="+mn-lt"/>
        </a:defRPr>
      </a:lvl5pPr>
      <a:lvl6pPr marL="2514600" indent="-228600" algn="l" rtl="0" eaLnBrk="1" fontAlgn="base" hangingPunct="1">
        <a:spcBef>
          <a:spcPct val="20000"/>
        </a:spcBef>
        <a:spcAft>
          <a:spcPct val="0"/>
        </a:spcAft>
        <a:buFont typeface="Arial" charset="0"/>
        <a:buChar char="»"/>
        <a:defRPr sz="2000">
          <a:solidFill>
            <a:schemeClr val="tx1"/>
          </a:solidFill>
          <a:latin typeface="+mn-lt"/>
        </a:defRPr>
      </a:lvl6pPr>
      <a:lvl7pPr marL="2971800" indent="-228600" algn="l" rtl="0" eaLnBrk="1" fontAlgn="base" hangingPunct="1">
        <a:spcBef>
          <a:spcPct val="20000"/>
        </a:spcBef>
        <a:spcAft>
          <a:spcPct val="0"/>
        </a:spcAft>
        <a:buFont typeface="Arial" charset="0"/>
        <a:buChar char="»"/>
        <a:defRPr sz="2000">
          <a:solidFill>
            <a:schemeClr val="tx1"/>
          </a:solidFill>
          <a:latin typeface="+mn-lt"/>
        </a:defRPr>
      </a:lvl7pPr>
      <a:lvl8pPr marL="3429000" indent="-228600" algn="l" rtl="0" eaLnBrk="1" fontAlgn="base" hangingPunct="1">
        <a:spcBef>
          <a:spcPct val="20000"/>
        </a:spcBef>
        <a:spcAft>
          <a:spcPct val="0"/>
        </a:spcAft>
        <a:buFont typeface="Arial" charset="0"/>
        <a:buChar char="»"/>
        <a:defRPr sz="2000">
          <a:solidFill>
            <a:schemeClr val="tx1"/>
          </a:solidFill>
          <a:latin typeface="+mn-lt"/>
        </a:defRPr>
      </a:lvl8pPr>
      <a:lvl9pPr marL="3886200" indent="-228600" algn="l" rtl="0" eaLnBrk="1" fontAlgn="base" hangingPunct="1">
        <a:spcBef>
          <a:spcPct val="20000"/>
        </a:spcBef>
        <a:spcAft>
          <a:spcPct val="0"/>
        </a:spcAft>
        <a:buFont typeface="Arial"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6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3"/>
          <p:cNvSpPr>
            <a:spLocks noGrp="1"/>
          </p:cNvSpPr>
          <p:nvPr>
            <p:ph type="ctrTitle"/>
          </p:nvPr>
        </p:nvSpPr>
        <p:spPr/>
        <p:txBody>
          <a:bodyPr/>
          <a:lstStyle/>
          <a:p>
            <a:pPr eaLnBrk="1" hangingPunct="1"/>
            <a:r>
              <a:rPr lang="en-US" sz="4400" dirty="0" smtClean="0"/>
              <a:t>Tutorial 9:</a:t>
            </a:r>
            <a:br>
              <a:rPr lang="en-US" sz="4400" dirty="0" smtClean="0"/>
            </a:br>
            <a:r>
              <a:rPr lang="en-US" sz="4400" dirty="0" smtClean="0"/>
              <a:t>Exploring Financial Tools</a:t>
            </a:r>
            <a:br>
              <a:rPr lang="en-US" sz="4400" dirty="0" smtClean="0"/>
            </a:br>
            <a:r>
              <a:rPr lang="en-US" sz="4400" dirty="0" smtClean="0"/>
              <a:t>and Functions</a:t>
            </a:r>
          </a:p>
        </p:txBody>
      </p:sp>
    </p:spTree>
    <p:extLst>
      <p:ext uri="{BB962C8B-B14F-4D97-AF65-F5344CB8AC3E}">
        <p14:creationId xmlns:p14="http://schemas.microsoft.com/office/powerpoint/2010/main" xmlns="" val="1917733820"/>
      </p:ext>
    </p:extLst>
  </p:cSld>
  <p:clrMapOvr>
    <a:masterClrMapping/>
  </p:clrMapOvr>
  <p:transition>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Calculating </a:t>
            </a:r>
            <a:r>
              <a:rPr lang="en-US" dirty="0" smtClean="0"/>
              <a:t>Borrowing Costs</a:t>
            </a:r>
            <a:endParaRPr lang="en-US" dirty="0"/>
          </a:p>
        </p:txBody>
      </p:sp>
      <p:sp>
        <p:nvSpPr>
          <p:cNvPr id="4" name="Footer Placeholder 3"/>
          <p:cNvSpPr>
            <a:spLocks noGrp="1"/>
          </p:cNvSpPr>
          <p:nvPr>
            <p:ph type="ftr" sz="quarter" idx="10"/>
          </p:nvPr>
        </p:nvSpPr>
        <p:spPr/>
        <p:txBody>
          <a:bodyPr/>
          <a:lstStyle/>
          <a:p>
            <a:pPr>
              <a:defRPr/>
            </a:pPr>
            <a:r>
              <a:rPr lang="en-US" smtClean="0"/>
              <a:t>New Perspectives on Microsoft Excel 2013</a:t>
            </a:r>
            <a:endParaRPr lang="en-US" dirty="0"/>
          </a:p>
        </p:txBody>
      </p:sp>
      <p:sp>
        <p:nvSpPr>
          <p:cNvPr id="5" name="Slide Number Placeholder 4"/>
          <p:cNvSpPr>
            <a:spLocks noGrp="1"/>
          </p:cNvSpPr>
          <p:nvPr>
            <p:ph type="sldNum" sz="quarter" idx="11"/>
          </p:nvPr>
        </p:nvSpPr>
        <p:spPr/>
        <p:txBody>
          <a:bodyPr/>
          <a:lstStyle/>
          <a:p>
            <a:pPr>
              <a:defRPr/>
            </a:pPr>
            <a:fld id="{62F6F4FC-A15E-4CCF-A12D-C1B4180DD71A}" type="slidenum">
              <a:rPr lang="en-US" smtClean="0"/>
              <a:pPr>
                <a:defRPr/>
              </a:pPr>
              <a:t>10</a:t>
            </a:fld>
            <a:endParaRPr lang="en-US"/>
          </a:p>
        </p:txBody>
      </p:sp>
      <p:pic>
        <p:nvPicPr>
          <p:cNvPr id="8" name="Picture 7"/>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71500" y="1828800"/>
            <a:ext cx="8001000" cy="3802042"/>
          </a:xfrm>
          <a:prstGeom prst="rect">
            <a:avLst/>
          </a:prstGeom>
          <a:effectLst>
            <a:outerShdw blurRad="292100" dist="139700" dir="2700000" algn="ctr" rotWithShape="0">
              <a:srgbClr val="000000">
                <a:alpha val="65000"/>
              </a:srgbClr>
            </a:outerShdw>
          </a:effectLst>
        </p:spPr>
      </p:pic>
    </p:spTree>
    <p:extLst>
      <p:ext uri="{BB962C8B-B14F-4D97-AF65-F5344CB8AC3E}">
        <p14:creationId xmlns:p14="http://schemas.microsoft.com/office/powerpoint/2010/main" xmlns="" val="1748195618"/>
      </p:ext>
    </p:extLst>
  </p:cSld>
  <p:clrMapOvr>
    <a:masterClrMapping/>
  </p:clrMapOvr>
  <p:transition>
    <p:rand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0"/>
          </p:nvPr>
        </p:nvSpPr>
        <p:spPr/>
        <p:txBody>
          <a:bodyPr/>
          <a:lstStyle/>
          <a:p>
            <a:r>
              <a:rPr lang="en-US" smtClean="0"/>
              <a:t>New Perspectives on Microsoft Excel 2013</a:t>
            </a:r>
            <a:endParaRPr lang="en-US"/>
          </a:p>
        </p:txBody>
      </p:sp>
      <p:sp>
        <p:nvSpPr>
          <p:cNvPr id="7" name="Slide Number Placeholder 5"/>
          <p:cNvSpPr>
            <a:spLocks noGrp="1"/>
          </p:cNvSpPr>
          <p:nvPr>
            <p:ph type="sldNum" sz="quarter" idx="11"/>
          </p:nvPr>
        </p:nvSpPr>
        <p:spPr/>
        <p:txBody>
          <a:bodyPr/>
          <a:lstStyle/>
          <a:p>
            <a:pPr>
              <a:defRPr/>
            </a:pPr>
            <a:fld id="{B6FD29DA-F3B3-4AEA-86F7-3F8D3E5CFF79}" type="slidenum">
              <a:rPr lang="en-US"/>
              <a:pPr>
                <a:defRPr/>
              </a:pPr>
              <a:t>11</a:t>
            </a:fld>
            <a:endParaRPr lang="en-US"/>
          </a:p>
        </p:txBody>
      </p:sp>
      <p:sp>
        <p:nvSpPr>
          <p:cNvPr id="21506" name="Rectangle 8"/>
          <p:cNvSpPr>
            <a:spLocks noGrp="1"/>
          </p:cNvSpPr>
          <p:nvPr>
            <p:ph type="title"/>
          </p:nvPr>
        </p:nvSpPr>
        <p:spPr/>
        <p:txBody>
          <a:bodyPr/>
          <a:lstStyle/>
          <a:p>
            <a:r>
              <a:rPr lang="en-US" dirty="0"/>
              <a:t>Calculating </a:t>
            </a:r>
            <a:r>
              <a:rPr lang="en-US" dirty="0" smtClean="0"/>
              <a:t>Borrowing Costs</a:t>
            </a:r>
          </a:p>
        </p:txBody>
      </p:sp>
      <p:sp>
        <p:nvSpPr>
          <p:cNvPr id="21507" name="Rectangle 9"/>
          <p:cNvSpPr>
            <a:spLocks noGrp="1"/>
          </p:cNvSpPr>
          <p:nvPr>
            <p:ph type="body" idx="1"/>
          </p:nvPr>
        </p:nvSpPr>
        <p:spPr>
          <a:xfrm>
            <a:off x="457200" y="1219200"/>
            <a:ext cx="8229600" cy="2667000"/>
          </a:xfrm>
        </p:spPr>
        <p:txBody>
          <a:bodyPr/>
          <a:lstStyle/>
          <a:p>
            <a:r>
              <a:rPr lang="en-US" sz="2800" dirty="0"/>
              <a:t>Calculating the Payment Period with the NPER Function</a:t>
            </a:r>
            <a:endParaRPr lang="en-US" sz="2800" dirty="0" smtClean="0"/>
          </a:p>
          <a:p>
            <a:pPr lvl="1"/>
            <a:r>
              <a:rPr lang="en-US" sz="2400" dirty="0" smtClean="0"/>
              <a:t>Returns the number of payment periods, not necessarily the number of years</a:t>
            </a:r>
          </a:p>
          <a:p>
            <a:pPr lvl="1"/>
            <a:r>
              <a:rPr lang="en-US" sz="2400" dirty="0" smtClean="0"/>
              <a:t>The syntax of the NPER function is:</a:t>
            </a:r>
          </a:p>
          <a:p>
            <a:pPr marL="457200" lvl="1" indent="0" algn="ctr">
              <a:buNone/>
            </a:pPr>
            <a:r>
              <a:rPr lang="en-US" sz="2400" b="1" dirty="0">
                <a:solidFill>
                  <a:srgbClr val="20409A"/>
                </a:solidFill>
              </a:rPr>
              <a:t>NPER(</a:t>
            </a:r>
            <a:r>
              <a:rPr lang="en-US" sz="2400" b="1" i="1" dirty="0">
                <a:solidFill>
                  <a:srgbClr val="20409A"/>
                </a:solidFill>
              </a:rPr>
              <a:t>rate</a:t>
            </a:r>
            <a:r>
              <a:rPr lang="en-US" sz="2400" b="1" dirty="0">
                <a:solidFill>
                  <a:srgbClr val="20409A"/>
                </a:solidFill>
              </a:rPr>
              <a:t>, </a:t>
            </a:r>
            <a:r>
              <a:rPr lang="en-US" sz="2400" b="1" i="1" dirty="0" err="1">
                <a:solidFill>
                  <a:srgbClr val="20409A"/>
                </a:solidFill>
              </a:rPr>
              <a:t>pmt</a:t>
            </a:r>
            <a:r>
              <a:rPr lang="en-US" sz="2400" b="1" dirty="0">
                <a:solidFill>
                  <a:srgbClr val="20409A"/>
                </a:solidFill>
              </a:rPr>
              <a:t>, </a:t>
            </a:r>
            <a:r>
              <a:rPr lang="en-US" sz="2400" b="1" i="1" dirty="0" err="1">
                <a:solidFill>
                  <a:srgbClr val="20409A"/>
                </a:solidFill>
              </a:rPr>
              <a:t>pv</a:t>
            </a:r>
            <a:r>
              <a:rPr lang="en-US" sz="2400" b="1" i="1" dirty="0">
                <a:solidFill>
                  <a:srgbClr val="20409A"/>
                </a:solidFill>
              </a:rPr>
              <a:t> </a:t>
            </a:r>
            <a:r>
              <a:rPr lang="en-US" sz="2400" b="1" dirty="0">
                <a:solidFill>
                  <a:srgbClr val="20409A"/>
                </a:solidFill>
              </a:rPr>
              <a:t>[, </a:t>
            </a:r>
            <a:r>
              <a:rPr lang="en-US" sz="2400" b="1" i="1" dirty="0" err="1">
                <a:solidFill>
                  <a:srgbClr val="20409A"/>
                </a:solidFill>
              </a:rPr>
              <a:t>fv</a:t>
            </a:r>
            <a:r>
              <a:rPr lang="en-US" sz="2400" b="1" dirty="0">
                <a:solidFill>
                  <a:srgbClr val="20409A"/>
                </a:solidFill>
              </a:rPr>
              <a:t>=0] [, </a:t>
            </a:r>
            <a:r>
              <a:rPr lang="en-US" sz="2400" b="1" i="1" dirty="0">
                <a:solidFill>
                  <a:srgbClr val="20409A"/>
                </a:solidFill>
              </a:rPr>
              <a:t>type</a:t>
            </a:r>
            <a:r>
              <a:rPr lang="en-US" sz="2400" b="1" dirty="0">
                <a:solidFill>
                  <a:srgbClr val="20409A"/>
                </a:solidFill>
              </a:rPr>
              <a:t>=0</a:t>
            </a:r>
            <a:r>
              <a:rPr lang="en-US" sz="2400" b="1" dirty="0" smtClean="0">
                <a:solidFill>
                  <a:srgbClr val="20409A"/>
                </a:solidFill>
              </a:rPr>
              <a:t>])</a:t>
            </a:r>
            <a:endParaRPr lang="en-US" sz="2400" b="1" dirty="0" smtClean="0"/>
          </a:p>
        </p:txBody>
      </p:sp>
      <p:pic>
        <p:nvPicPr>
          <p:cNvPr id="9" name="Picture 8"/>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923350" y="3810000"/>
            <a:ext cx="5297301" cy="2514600"/>
          </a:xfrm>
          <a:prstGeom prst="rect">
            <a:avLst/>
          </a:prstGeom>
          <a:effectLst>
            <a:outerShdw blurRad="292100" dist="139700" dir="2700000" algn="ctr" rotWithShape="0">
              <a:srgbClr val="000000">
                <a:alpha val="65000"/>
              </a:srgbClr>
            </a:outerShdw>
          </a:effectLst>
        </p:spPr>
      </p:pic>
    </p:spTree>
    <p:extLst>
      <p:ext uri="{BB962C8B-B14F-4D97-AF65-F5344CB8AC3E}">
        <p14:creationId xmlns:p14="http://schemas.microsoft.com/office/powerpoint/2010/main" xmlns="" val="2673399859"/>
      </p:ext>
    </p:extLst>
  </p:cSld>
  <p:clrMapOvr>
    <a:masterClrMapping/>
  </p:clrMapOvr>
  <p:transition>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6"/>
          <p:cNvSpPr>
            <a:spLocks noGrp="1"/>
          </p:cNvSpPr>
          <p:nvPr>
            <p:ph type="title"/>
          </p:nvPr>
        </p:nvSpPr>
        <p:spPr/>
        <p:txBody>
          <a:bodyPr/>
          <a:lstStyle/>
          <a:p>
            <a:r>
              <a:rPr lang="en-US" dirty="0"/>
              <a:t>Calculating </a:t>
            </a:r>
            <a:r>
              <a:rPr lang="en-US" dirty="0" smtClean="0"/>
              <a:t>Borrowing Costs</a:t>
            </a:r>
          </a:p>
        </p:txBody>
      </p:sp>
      <p:sp>
        <p:nvSpPr>
          <p:cNvPr id="2" name="Content Placeholder 1"/>
          <p:cNvSpPr>
            <a:spLocks noGrp="1"/>
          </p:cNvSpPr>
          <p:nvPr>
            <p:ph idx="1"/>
          </p:nvPr>
        </p:nvSpPr>
        <p:spPr/>
        <p:txBody>
          <a:bodyPr/>
          <a:lstStyle/>
          <a:p>
            <a:r>
              <a:rPr lang="en-US" dirty="0"/>
              <a:t>Calculating the Present Value with the PV Function</a:t>
            </a:r>
            <a:endParaRPr lang="en-US" dirty="0" smtClean="0"/>
          </a:p>
          <a:p>
            <a:pPr lvl="1"/>
            <a:r>
              <a:rPr lang="en-US" dirty="0" smtClean="0"/>
              <a:t>The </a:t>
            </a:r>
            <a:r>
              <a:rPr lang="en-US" dirty="0"/>
              <a:t>PV function calculates the present value of a loan or an </a:t>
            </a:r>
            <a:r>
              <a:rPr lang="en-US" dirty="0" smtClean="0"/>
              <a:t>investment </a:t>
            </a:r>
          </a:p>
          <a:p>
            <a:pPr lvl="2"/>
            <a:r>
              <a:rPr lang="en-US" dirty="0" smtClean="0"/>
              <a:t>For </a:t>
            </a:r>
            <a:r>
              <a:rPr lang="en-US" dirty="0"/>
              <a:t>a </a:t>
            </a:r>
            <a:r>
              <a:rPr lang="en-US" dirty="0" smtClean="0"/>
              <a:t>loan, the </a:t>
            </a:r>
            <a:r>
              <a:rPr lang="en-US" dirty="0"/>
              <a:t>present value would be the size of the </a:t>
            </a:r>
            <a:r>
              <a:rPr lang="en-US" dirty="0" smtClean="0"/>
              <a:t>loan</a:t>
            </a:r>
          </a:p>
          <a:p>
            <a:pPr lvl="2"/>
            <a:r>
              <a:rPr lang="en-US" dirty="0" smtClean="0"/>
              <a:t>For </a:t>
            </a:r>
            <a:r>
              <a:rPr lang="en-US" dirty="0"/>
              <a:t>an investment, the present </a:t>
            </a:r>
            <a:r>
              <a:rPr lang="en-US" dirty="0" smtClean="0"/>
              <a:t>value is </a:t>
            </a:r>
            <a:r>
              <a:rPr lang="en-US" dirty="0"/>
              <a:t>the amount of money initially placed in the investment </a:t>
            </a:r>
            <a:r>
              <a:rPr lang="en-US" dirty="0" smtClean="0"/>
              <a:t>account</a:t>
            </a:r>
          </a:p>
          <a:p>
            <a:pPr lvl="1"/>
            <a:r>
              <a:rPr lang="en-US" dirty="0" smtClean="0"/>
              <a:t>The </a:t>
            </a:r>
            <a:r>
              <a:rPr lang="en-US" dirty="0"/>
              <a:t>syntax of </a:t>
            </a:r>
            <a:r>
              <a:rPr lang="en-US" dirty="0" smtClean="0"/>
              <a:t>the PV </a:t>
            </a:r>
            <a:r>
              <a:rPr lang="en-US" dirty="0"/>
              <a:t>function </a:t>
            </a:r>
            <a:r>
              <a:rPr lang="en-US" dirty="0" smtClean="0"/>
              <a:t>is:</a:t>
            </a:r>
            <a:endParaRPr lang="en-US" dirty="0"/>
          </a:p>
          <a:p>
            <a:pPr marL="0" indent="0" algn="ctr">
              <a:buNone/>
            </a:pPr>
            <a:r>
              <a:rPr lang="en-US" sz="2800" b="1" dirty="0" smtClean="0">
                <a:solidFill>
                  <a:srgbClr val="20409A"/>
                </a:solidFill>
              </a:rPr>
              <a:t>	PV(</a:t>
            </a:r>
            <a:r>
              <a:rPr lang="en-US" sz="2800" b="1" i="1" dirty="0" smtClean="0">
                <a:solidFill>
                  <a:srgbClr val="20409A"/>
                </a:solidFill>
              </a:rPr>
              <a:t>rate</a:t>
            </a:r>
            <a:r>
              <a:rPr lang="en-US" sz="2800" b="1" dirty="0">
                <a:solidFill>
                  <a:srgbClr val="20409A"/>
                </a:solidFill>
              </a:rPr>
              <a:t>, </a:t>
            </a:r>
            <a:r>
              <a:rPr lang="en-US" sz="2800" b="1" i="1" dirty="0" err="1">
                <a:solidFill>
                  <a:srgbClr val="20409A"/>
                </a:solidFill>
              </a:rPr>
              <a:t>nper</a:t>
            </a:r>
            <a:r>
              <a:rPr lang="en-US" sz="2800" b="1" dirty="0">
                <a:solidFill>
                  <a:srgbClr val="20409A"/>
                </a:solidFill>
              </a:rPr>
              <a:t>, </a:t>
            </a:r>
            <a:r>
              <a:rPr lang="en-US" sz="2800" b="1" i="1" dirty="0" err="1">
                <a:solidFill>
                  <a:srgbClr val="20409A"/>
                </a:solidFill>
              </a:rPr>
              <a:t>pmt</a:t>
            </a:r>
            <a:r>
              <a:rPr lang="en-US" sz="2800" b="1" dirty="0">
                <a:solidFill>
                  <a:srgbClr val="20409A"/>
                </a:solidFill>
              </a:rPr>
              <a:t>[, </a:t>
            </a:r>
            <a:r>
              <a:rPr lang="en-US" sz="2800" b="1" i="1" dirty="0" err="1">
                <a:solidFill>
                  <a:srgbClr val="20409A"/>
                </a:solidFill>
              </a:rPr>
              <a:t>fv</a:t>
            </a:r>
            <a:r>
              <a:rPr lang="en-US" sz="2800" b="1" dirty="0">
                <a:solidFill>
                  <a:srgbClr val="20409A"/>
                </a:solidFill>
              </a:rPr>
              <a:t>=0][, </a:t>
            </a:r>
            <a:r>
              <a:rPr lang="en-US" sz="2800" b="1" i="1" dirty="0">
                <a:solidFill>
                  <a:srgbClr val="20409A"/>
                </a:solidFill>
              </a:rPr>
              <a:t>type</a:t>
            </a:r>
            <a:r>
              <a:rPr lang="en-US" sz="2800" b="1" dirty="0">
                <a:solidFill>
                  <a:srgbClr val="20409A"/>
                </a:solidFill>
              </a:rPr>
              <a:t>=0])</a:t>
            </a:r>
          </a:p>
        </p:txBody>
      </p:sp>
      <p:sp>
        <p:nvSpPr>
          <p:cNvPr id="5" name="Footer Placeholder 4"/>
          <p:cNvSpPr>
            <a:spLocks noGrp="1"/>
          </p:cNvSpPr>
          <p:nvPr>
            <p:ph type="ftr" sz="quarter" idx="10"/>
          </p:nvPr>
        </p:nvSpPr>
        <p:spPr/>
        <p:txBody>
          <a:bodyPr/>
          <a:lstStyle/>
          <a:p>
            <a:r>
              <a:rPr lang="en-US" smtClean="0"/>
              <a:t>New Perspectives on Microsoft Excel 2013</a:t>
            </a:r>
            <a:endParaRPr lang="en-US"/>
          </a:p>
        </p:txBody>
      </p:sp>
      <p:sp>
        <p:nvSpPr>
          <p:cNvPr id="6" name="Slide Number Placeholder 5"/>
          <p:cNvSpPr>
            <a:spLocks noGrp="1"/>
          </p:cNvSpPr>
          <p:nvPr>
            <p:ph type="sldNum" sz="quarter" idx="11"/>
          </p:nvPr>
        </p:nvSpPr>
        <p:spPr/>
        <p:txBody>
          <a:bodyPr/>
          <a:lstStyle/>
          <a:p>
            <a:pPr>
              <a:defRPr/>
            </a:pPr>
            <a:fld id="{C53A5ACF-69E9-4F5C-A93A-CF27DCF5BA6C}" type="slidenum">
              <a:rPr lang="en-US"/>
              <a:pPr>
                <a:defRPr/>
              </a:pPr>
              <a:t>12</a:t>
            </a:fld>
            <a:endParaRPr lang="en-US"/>
          </a:p>
        </p:txBody>
      </p:sp>
    </p:spTree>
    <p:extLst>
      <p:ext uri="{BB962C8B-B14F-4D97-AF65-F5344CB8AC3E}">
        <p14:creationId xmlns:p14="http://schemas.microsoft.com/office/powerpoint/2010/main" xmlns="" val="2807306869"/>
      </p:ext>
    </p:extLst>
  </p:cSld>
  <p:clrMapOvr>
    <a:masterClrMapping/>
  </p:clrMapOvr>
  <p:transition>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r>
              <a:rPr lang="en-US" smtClean="0"/>
              <a:t>New Perspectives on Microsoft Excel 2013</a:t>
            </a:r>
            <a:endParaRPr lang="en-US"/>
          </a:p>
        </p:txBody>
      </p:sp>
      <p:sp>
        <p:nvSpPr>
          <p:cNvPr id="6" name="Slide Number Placeholder 5"/>
          <p:cNvSpPr>
            <a:spLocks noGrp="1"/>
          </p:cNvSpPr>
          <p:nvPr>
            <p:ph type="sldNum" sz="quarter" idx="11"/>
          </p:nvPr>
        </p:nvSpPr>
        <p:spPr/>
        <p:txBody>
          <a:bodyPr/>
          <a:lstStyle/>
          <a:p>
            <a:pPr>
              <a:defRPr/>
            </a:pPr>
            <a:fld id="{C53A5ACF-69E9-4F5C-A93A-CF27DCF5BA6C}" type="slidenum">
              <a:rPr lang="en-US"/>
              <a:pPr>
                <a:defRPr/>
              </a:pPr>
              <a:t>13</a:t>
            </a:fld>
            <a:endParaRPr lang="en-US"/>
          </a:p>
        </p:txBody>
      </p:sp>
      <p:sp>
        <p:nvSpPr>
          <p:cNvPr id="23554" name="Rectangle 6"/>
          <p:cNvSpPr>
            <a:spLocks noGrp="1"/>
          </p:cNvSpPr>
          <p:nvPr>
            <p:ph type="title"/>
          </p:nvPr>
        </p:nvSpPr>
        <p:spPr/>
        <p:txBody>
          <a:bodyPr/>
          <a:lstStyle/>
          <a:p>
            <a:r>
              <a:rPr lang="en-US" dirty="0"/>
              <a:t>Calculating </a:t>
            </a:r>
            <a:r>
              <a:rPr lang="en-US" dirty="0" smtClean="0"/>
              <a:t>Borrowing Costs</a:t>
            </a:r>
          </a:p>
        </p:txBody>
      </p:sp>
      <p:pic>
        <p:nvPicPr>
          <p:cNvPr id="7" name="Picture 6"/>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71500" y="1752600"/>
            <a:ext cx="8001000" cy="3798384"/>
          </a:xfrm>
          <a:prstGeom prst="rect">
            <a:avLst/>
          </a:prstGeom>
          <a:effectLst>
            <a:outerShdw blurRad="292100" dist="139700" dir="2700000" algn="ctr" rotWithShape="0">
              <a:srgbClr val="000000">
                <a:alpha val="65000"/>
              </a:srgbClr>
            </a:outerShdw>
          </a:effectLst>
        </p:spPr>
      </p:pic>
    </p:spTree>
    <p:extLst>
      <p:ext uri="{BB962C8B-B14F-4D97-AF65-F5344CB8AC3E}">
        <p14:creationId xmlns:p14="http://schemas.microsoft.com/office/powerpoint/2010/main" xmlns="" val="3540716638"/>
      </p:ext>
    </p:extLst>
  </p:cSld>
  <p:clrMapOvr>
    <a:masterClrMapping/>
  </p:clrMapOvr>
  <p:transition>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r>
              <a:rPr lang="en-US" smtClean="0"/>
              <a:t>New Perspectives on Microsoft Excel 2013</a:t>
            </a:r>
            <a:endParaRPr lang="en-US"/>
          </a:p>
        </p:txBody>
      </p:sp>
      <p:sp>
        <p:nvSpPr>
          <p:cNvPr id="6" name="Slide Number Placeholder 5"/>
          <p:cNvSpPr>
            <a:spLocks noGrp="1"/>
          </p:cNvSpPr>
          <p:nvPr>
            <p:ph type="sldNum" sz="quarter" idx="11"/>
          </p:nvPr>
        </p:nvSpPr>
        <p:spPr/>
        <p:txBody>
          <a:bodyPr/>
          <a:lstStyle/>
          <a:p>
            <a:pPr>
              <a:defRPr/>
            </a:pPr>
            <a:fld id="{128389A2-2A72-47AA-A7ED-900FAFDBBC31}" type="slidenum">
              <a:rPr lang="en-US"/>
              <a:pPr>
                <a:defRPr/>
              </a:pPr>
              <a:t>14</a:t>
            </a:fld>
            <a:endParaRPr lang="en-US"/>
          </a:p>
        </p:txBody>
      </p:sp>
      <p:sp>
        <p:nvSpPr>
          <p:cNvPr id="27650" name="Rectangle 2"/>
          <p:cNvSpPr>
            <a:spLocks noGrp="1"/>
          </p:cNvSpPr>
          <p:nvPr>
            <p:ph type="title"/>
          </p:nvPr>
        </p:nvSpPr>
        <p:spPr/>
        <p:txBody>
          <a:bodyPr/>
          <a:lstStyle/>
          <a:p>
            <a:r>
              <a:rPr lang="en-US" dirty="0" smtClean="0"/>
              <a:t>Creating an Amortization Schedule</a:t>
            </a:r>
          </a:p>
        </p:txBody>
      </p:sp>
      <p:sp>
        <p:nvSpPr>
          <p:cNvPr id="27651" name="Rectangle 3"/>
          <p:cNvSpPr>
            <a:spLocks noGrp="1"/>
          </p:cNvSpPr>
          <p:nvPr>
            <p:ph type="body" idx="1"/>
          </p:nvPr>
        </p:nvSpPr>
        <p:spPr>
          <a:xfrm>
            <a:off x="457200" y="1219201"/>
            <a:ext cx="8229600" cy="3733800"/>
          </a:xfrm>
        </p:spPr>
        <p:txBody>
          <a:bodyPr/>
          <a:lstStyle/>
          <a:p>
            <a:r>
              <a:rPr lang="en-US" dirty="0" smtClean="0"/>
              <a:t>Amortization schedule specifies how much of each loan payment is devoted toward interest and toward repaying the principal</a:t>
            </a:r>
          </a:p>
          <a:p>
            <a:r>
              <a:rPr lang="en-US" dirty="0" smtClean="0"/>
              <a:t>Principal</a:t>
            </a:r>
            <a:r>
              <a:rPr lang="en-US" b="1" dirty="0" smtClean="0"/>
              <a:t> </a:t>
            </a:r>
            <a:r>
              <a:rPr lang="en-US" dirty="0" smtClean="0"/>
              <a:t>is the </a:t>
            </a:r>
            <a:br>
              <a:rPr lang="en-US" dirty="0" smtClean="0"/>
            </a:br>
            <a:r>
              <a:rPr lang="en-US" dirty="0" smtClean="0"/>
              <a:t>amount of the </a:t>
            </a:r>
            <a:br>
              <a:rPr lang="en-US" dirty="0" smtClean="0"/>
            </a:br>
            <a:r>
              <a:rPr lang="en-US" dirty="0" smtClean="0"/>
              <a:t>loan that is </a:t>
            </a:r>
            <a:br>
              <a:rPr lang="en-US" dirty="0" smtClean="0"/>
            </a:br>
            <a:r>
              <a:rPr lang="en-US" dirty="0" smtClean="0"/>
              <a:t>still unpaid</a:t>
            </a:r>
          </a:p>
        </p:txBody>
      </p:sp>
      <p:pic>
        <p:nvPicPr>
          <p:cNvPr id="7" name="Picture 6" descr="Figure 9-5.JPG"/>
          <p:cNvPicPr>
            <a:picLocks noChangeAspect="1"/>
          </p:cNvPicPr>
          <p:nvPr/>
        </p:nvPicPr>
        <p:blipFill>
          <a:blip r:embed="rId3"/>
          <a:stretch>
            <a:fillRect/>
          </a:stretch>
        </p:blipFill>
        <p:spPr>
          <a:xfrm>
            <a:off x="3379397" y="2895600"/>
            <a:ext cx="5205097" cy="3357431"/>
          </a:xfrm>
          <a:prstGeom prst="rect">
            <a:avLst/>
          </a:prstGeom>
          <a:effectLst>
            <a:outerShdw blurRad="292100" dist="139700" dir="2700000" algn="ctr" rotWithShape="0">
              <a:srgbClr val="000000">
                <a:alpha val="65000"/>
              </a:srgbClr>
            </a:outerShdw>
          </a:effectLst>
        </p:spPr>
      </p:pic>
    </p:spTree>
    <p:extLst>
      <p:ext uri="{BB962C8B-B14F-4D97-AF65-F5344CB8AC3E}">
        <p14:creationId xmlns:p14="http://schemas.microsoft.com/office/powerpoint/2010/main" xmlns="" val="103061881"/>
      </p:ext>
    </p:extLst>
  </p:cSld>
  <p:clrMapOvr>
    <a:masterClrMapping/>
  </p:clrMapOvr>
  <p:transition>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0"/>
          </p:nvPr>
        </p:nvSpPr>
        <p:spPr/>
        <p:txBody>
          <a:bodyPr/>
          <a:lstStyle/>
          <a:p>
            <a:r>
              <a:rPr lang="en-US" smtClean="0"/>
              <a:t>New Perspectives on Microsoft Excel 2013</a:t>
            </a:r>
            <a:endParaRPr lang="en-US"/>
          </a:p>
        </p:txBody>
      </p:sp>
      <p:sp>
        <p:nvSpPr>
          <p:cNvPr id="7" name="Slide Number Placeholder 5"/>
          <p:cNvSpPr>
            <a:spLocks noGrp="1"/>
          </p:cNvSpPr>
          <p:nvPr>
            <p:ph type="sldNum" sz="quarter" idx="11"/>
          </p:nvPr>
        </p:nvSpPr>
        <p:spPr/>
        <p:txBody>
          <a:bodyPr/>
          <a:lstStyle/>
          <a:p>
            <a:pPr>
              <a:defRPr/>
            </a:pPr>
            <a:fld id="{D4023BCC-80E2-4C1E-8FEC-9C347897AEDD}" type="slidenum">
              <a:rPr lang="en-US"/>
              <a:pPr>
                <a:defRPr/>
              </a:pPr>
              <a:t>15</a:t>
            </a:fld>
            <a:endParaRPr lang="en-US"/>
          </a:p>
        </p:txBody>
      </p:sp>
      <p:sp>
        <p:nvSpPr>
          <p:cNvPr id="24578" name="Rectangle 6"/>
          <p:cNvSpPr>
            <a:spLocks noGrp="1"/>
          </p:cNvSpPr>
          <p:nvPr>
            <p:ph type="title"/>
          </p:nvPr>
        </p:nvSpPr>
        <p:spPr/>
        <p:txBody>
          <a:bodyPr/>
          <a:lstStyle/>
          <a:p>
            <a:r>
              <a:rPr lang="en-US" dirty="0"/>
              <a:t>Creating an Amortization Schedule</a:t>
            </a:r>
            <a:endParaRPr lang="en-US" dirty="0" smtClean="0"/>
          </a:p>
        </p:txBody>
      </p:sp>
      <p:sp>
        <p:nvSpPr>
          <p:cNvPr id="24579" name="Rectangle 7"/>
          <p:cNvSpPr>
            <a:spLocks noGrp="1"/>
          </p:cNvSpPr>
          <p:nvPr>
            <p:ph type="body" idx="1"/>
          </p:nvPr>
        </p:nvSpPr>
        <p:spPr>
          <a:xfrm>
            <a:off x="457200" y="1219200"/>
            <a:ext cx="8229600" cy="4906963"/>
          </a:xfrm>
        </p:spPr>
        <p:txBody>
          <a:bodyPr/>
          <a:lstStyle/>
          <a:p>
            <a:r>
              <a:rPr lang="en-US" dirty="0"/>
              <a:t>Calculating Interest and Principal Payments</a:t>
            </a:r>
            <a:endParaRPr lang="en-US" dirty="0" smtClean="0"/>
          </a:p>
          <a:p>
            <a:pPr lvl="1"/>
            <a:r>
              <a:rPr lang="en-US" dirty="0" smtClean="0"/>
              <a:t>To </a:t>
            </a:r>
            <a:r>
              <a:rPr lang="en-US" dirty="0"/>
              <a:t>calculate the amount of a loan payment devoted to interest and to principal, </a:t>
            </a:r>
            <a:r>
              <a:rPr lang="en-US" dirty="0" smtClean="0"/>
              <a:t>use the </a:t>
            </a:r>
            <a:r>
              <a:rPr lang="en-US" dirty="0"/>
              <a:t>IPMT and PPMT </a:t>
            </a:r>
            <a:r>
              <a:rPr lang="en-US" dirty="0" smtClean="0"/>
              <a:t>functions </a:t>
            </a:r>
          </a:p>
          <a:p>
            <a:pPr lvl="1"/>
            <a:r>
              <a:rPr lang="en-US" dirty="0" smtClean="0"/>
              <a:t>The </a:t>
            </a:r>
            <a:r>
              <a:rPr lang="en-US" dirty="0"/>
              <a:t>IPMT function returns the amount of a </a:t>
            </a:r>
            <a:r>
              <a:rPr lang="en-US" dirty="0" smtClean="0"/>
              <a:t>particular payment </a:t>
            </a:r>
            <a:r>
              <a:rPr lang="en-US" dirty="0"/>
              <a:t>that is used to pay the interest on the </a:t>
            </a:r>
            <a:r>
              <a:rPr lang="en-US" dirty="0" smtClean="0"/>
              <a:t>loan; it </a:t>
            </a:r>
            <a:r>
              <a:rPr lang="en-US" dirty="0"/>
              <a:t>has the </a:t>
            </a:r>
            <a:r>
              <a:rPr lang="en-US" dirty="0" smtClean="0"/>
              <a:t>syntax:</a:t>
            </a:r>
            <a:endParaRPr lang="en-US" dirty="0"/>
          </a:p>
          <a:p>
            <a:pPr marL="400050" lvl="1" indent="0" algn="ctr">
              <a:buNone/>
            </a:pPr>
            <a:r>
              <a:rPr lang="en-US" dirty="0" smtClean="0"/>
              <a:t>	</a:t>
            </a:r>
            <a:r>
              <a:rPr lang="en-US" b="1" dirty="0" smtClean="0">
                <a:solidFill>
                  <a:srgbClr val="20409A"/>
                </a:solidFill>
              </a:rPr>
              <a:t>=</a:t>
            </a:r>
            <a:r>
              <a:rPr lang="en-US" b="1" dirty="0">
                <a:solidFill>
                  <a:srgbClr val="20409A"/>
                </a:solidFill>
              </a:rPr>
              <a:t>IPMT(</a:t>
            </a:r>
            <a:r>
              <a:rPr lang="en-US" b="1" i="1" dirty="0">
                <a:solidFill>
                  <a:srgbClr val="20409A"/>
                </a:solidFill>
              </a:rPr>
              <a:t>rate</a:t>
            </a:r>
            <a:r>
              <a:rPr lang="en-US" b="1" dirty="0">
                <a:solidFill>
                  <a:srgbClr val="20409A"/>
                </a:solidFill>
              </a:rPr>
              <a:t>, </a:t>
            </a:r>
            <a:r>
              <a:rPr lang="en-US" b="1" i="1" dirty="0">
                <a:solidFill>
                  <a:srgbClr val="20409A"/>
                </a:solidFill>
              </a:rPr>
              <a:t>per</a:t>
            </a:r>
            <a:r>
              <a:rPr lang="en-US" b="1" dirty="0">
                <a:solidFill>
                  <a:srgbClr val="20409A"/>
                </a:solidFill>
              </a:rPr>
              <a:t>, </a:t>
            </a:r>
            <a:r>
              <a:rPr lang="en-US" b="1" i="1" dirty="0" err="1">
                <a:solidFill>
                  <a:srgbClr val="20409A"/>
                </a:solidFill>
              </a:rPr>
              <a:t>nper</a:t>
            </a:r>
            <a:r>
              <a:rPr lang="en-US" b="1" dirty="0">
                <a:solidFill>
                  <a:srgbClr val="20409A"/>
                </a:solidFill>
              </a:rPr>
              <a:t>, </a:t>
            </a:r>
            <a:r>
              <a:rPr lang="en-US" b="1" i="1" dirty="0" err="1">
                <a:solidFill>
                  <a:srgbClr val="20409A"/>
                </a:solidFill>
              </a:rPr>
              <a:t>pv</a:t>
            </a:r>
            <a:r>
              <a:rPr lang="en-US" b="1" dirty="0">
                <a:solidFill>
                  <a:srgbClr val="20409A"/>
                </a:solidFill>
              </a:rPr>
              <a:t>[, </a:t>
            </a:r>
            <a:r>
              <a:rPr lang="en-US" b="1" i="1" dirty="0" err="1">
                <a:solidFill>
                  <a:srgbClr val="20409A"/>
                </a:solidFill>
              </a:rPr>
              <a:t>fv</a:t>
            </a:r>
            <a:r>
              <a:rPr lang="en-US" b="1" dirty="0">
                <a:solidFill>
                  <a:srgbClr val="20409A"/>
                </a:solidFill>
              </a:rPr>
              <a:t>=0][, </a:t>
            </a:r>
            <a:r>
              <a:rPr lang="en-US" b="1" i="1" dirty="0">
                <a:solidFill>
                  <a:srgbClr val="20409A"/>
                </a:solidFill>
              </a:rPr>
              <a:t>type</a:t>
            </a:r>
            <a:r>
              <a:rPr lang="en-US" b="1" dirty="0">
                <a:solidFill>
                  <a:srgbClr val="20409A"/>
                </a:solidFill>
              </a:rPr>
              <a:t>=0])</a:t>
            </a:r>
          </a:p>
          <a:p>
            <a:pPr lvl="1"/>
            <a:r>
              <a:rPr lang="en-US" dirty="0" smtClean="0"/>
              <a:t>The </a:t>
            </a:r>
            <a:r>
              <a:rPr lang="en-US" i="1" dirty="0"/>
              <a:t>per </a:t>
            </a:r>
            <a:r>
              <a:rPr lang="en-US" dirty="0"/>
              <a:t>argument defines the period for </a:t>
            </a:r>
            <a:r>
              <a:rPr lang="en-US" dirty="0" smtClean="0"/>
              <a:t>which you </a:t>
            </a:r>
            <a:r>
              <a:rPr lang="en-US" dirty="0"/>
              <a:t>want to calculate the interest </a:t>
            </a:r>
            <a:r>
              <a:rPr lang="en-US" dirty="0" smtClean="0"/>
              <a:t>due</a:t>
            </a:r>
          </a:p>
        </p:txBody>
      </p:sp>
    </p:spTree>
    <p:extLst>
      <p:ext uri="{BB962C8B-B14F-4D97-AF65-F5344CB8AC3E}">
        <p14:creationId xmlns:p14="http://schemas.microsoft.com/office/powerpoint/2010/main" xmlns="" val="892753537"/>
      </p:ext>
    </p:extLst>
  </p:cSld>
  <p:clrMapOvr>
    <a:masterClrMapping/>
  </p:clrMapOvr>
  <p:transition>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0"/>
          </p:nvPr>
        </p:nvSpPr>
        <p:spPr/>
        <p:txBody>
          <a:bodyPr/>
          <a:lstStyle/>
          <a:p>
            <a:r>
              <a:rPr lang="en-US" smtClean="0"/>
              <a:t>New Perspectives on Microsoft Excel 2013</a:t>
            </a:r>
            <a:endParaRPr lang="en-US"/>
          </a:p>
        </p:txBody>
      </p:sp>
      <p:sp>
        <p:nvSpPr>
          <p:cNvPr id="7" name="Slide Number Placeholder 5"/>
          <p:cNvSpPr>
            <a:spLocks noGrp="1"/>
          </p:cNvSpPr>
          <p:nvPr>
            <p:ph type="sldNum" sz="quarter" idx="11"/>
          </p:nvPr>
        </p:nvSpPr>
        <p:spPr/>
        <p:txBody>
          <a:bodyPr/>
          <a:lstStyle/>
          <a:p>
            <a:pPr>
              <a:defRPr/>
            </a:pPr>
            <a:fld id="{D4023BCC-80E2-4C1E-8FEC-9C347897AEDD}" type="slidenum">
              <a:rPr lang="en-US"/>
              <a:pPr>
                <a:defRPr/>
              </a:pPr>
              <a:t>16</a:t>
            </a:fld>
            <a:endParaRPr lang="en-US"/>
          </a:p>
        </p:txBody>
      </p:sp>
      <p:sp>
        <p:nvSpPr>
          <p:cNvPr id="24578" name="Rectangle 6"/>
          <p:cNvSpPr>
            <a:spLocks noGrp="1"/>
          </p:cNvSpPr>
          <p:nvPr>
            <p:ph type="title"/>
          </p:nvPr>
        </p:nvSpPr>
        <p:spPr/>
        <p:txBody>
          <a:bodyPr/>
          <a:lstStyle/>
          <a:p>
            <a:r>
              <a:rPr lang="en-US" dirty="0"/>
              <a:t>Creating an Amortization Schedule</a:t>
            </a:r>
            <a:endParaRPr lang="en-US" dirty="0" smtClean="0"/>
          </a:p>
        </p:txBody>
      </p:sp>
      <p:sp>
        <p:nvSpPr>
          <p:cNvPr id="24579" name="Rectangle 7"/>
          <p:cNvSpPr>
            <a:spLocks noGrp="1"/>
          </p:cNvSpPr>
          <p:nvPr>
            <p:ph type="body" idx="1"/>
          </p:nvPr>
        </p:nvSpPr>
        <p:spPr>
          <a:xfrm>
            <a:off x="457200" y="1219201"/>
            <a:ext cx="8382000" cy="2667000"/>
          </a:xfrm>
        </p:spPr>
        <p:txBody>
          <a:bodyPr/>
          <a:lstStyle/>
          <a:p>
            <a:r>
              <a:rPr lang="en-US" sz="3000" dirty="0"/>
              <a:t>Calculating Interest and Principal </a:t>
            </a:r>
            <a:r>
              <a:rPr lang="en-US" sz="3000" dirty="0" smtClean="0"/>
              <a:t>Payments (</a:t>
            </a:r>
            <a:r>
              <a:rPr lang="en-US" sz="3000" dirty="0" err="1" smtClean="0"/>
              <a:t>con’t</a:t>
            </a:r>
            <a:r>
              <a:rPr lang="en-US" sz="3000" dirty="0" smtClean="0"/>
              <a:t>)</a:t>
            </a:r>
          </a:p>
          <a:p>
            <a:pPr lvl="1"/>
            <a:r>
              <a:rPr lang="en-US" dirty="0" smtClean="0"/>
              <a:t>The </a:t>
            </a:r>
            <a:r>
              <a:rPr lang="en-US" dirty="0"/>
              <a:t>PPMT function calculates the amount used to repay the </a:t>
            </a:r>
            <a:r>
              <a:rPr lang="en-US" dirty="0" smtClean="0"/>
              <a:t>principal</a:t>
            </a:r>
            <a:endParaRPr lang="en-US" dirty="0"/>
          </a:p>
          <a:p>
            <a:pPr lvl="1"/>
            <a:r>
              <a:rPr lang="en-US" dirty="0" smtClean="0"/>
              <a:t>The PPMT function </a:t>
            </a:r>
            <a:r>
              <a:rPr lang="en-US" dirty="0"/>
              <a:t>has the following </a:t>
            </a:r>
            <a:r>
              <a:rPr lang="en-US" dirty="0" smtClean="0"/>
              <a:t>syntax:</a:t>
            </a:r>
          </a:p>
          <a:p>
            <a:pPr marL="0" indent="0" algn="ctr">
              <a:buNone/>
            </a:pPr>
            <a:r>
              <a:rPr lang="en-US" sz="2800" b="1" dirty="0" smtClean="0">
                <a:solidFill>
                  <a:srgbClr val="20409A"/>
                </a:solidFill>
              </a:rPr>
              <a:t>=</a:t>
            </a:r>
            <a:r>
              <a:rPr lang="en-US" sz="2800" b="1" dirty="0">
                <a:solidFill>
                  <a:srgbClr val="20409A"/>
                </a:solidFill>
              </a:rPr>
              <a:t>PPMT(</a:t>
            </a:r>
            <a:r>
              <a:rPr lang="en-US" sz="2800" b="1" i="1" dirty="0">
                <a:solidFill>
                  <a:srgbClr val="20409A"/>
                </a:solidFill>
              </a:rPr>
              <a:t>rate</a:t>
            </a:r>
            <a:r>
              <a:rPr lang="en-US" sz="2800" b="1" dirty="0">
                <a:solidFill>
                  <a:srgbClr val="20409A"/>
                </a:solidFill>
              </a:rPr>
              <a:t>, </a:t>
            </a:r>
            <a:r>
              <a:rPr lang="en-US" sz="2800" b="1" i="1" dirty="0">
                <a:solidFill>
                  <a:srgbClr val="20409A"/>
                </a:solidFill>
              </a:rPr>
              <a:t>per</a:t>
            </a:r>
            <a:r>
              <a:rPr lang="en-US" sz="2800" b="1" dirty="0">
                <a:solidFill>
                  <a:srgbClr val="20409A"/>
                </a:solidFill>
              </a:rPr>
              <a:t>, </a:t>
            </a:r>
            <a:r>
              <a:rPr lang="en-US" sz="2800" b="1" i="1" dirty="0" err="1">
                <a:solidFill>
                  <a:srgbClr val="20409A"/>
                </a:solidFill>
              </a:rPr>
              <a:t>nper</a:t>
            </a:r>
            <a:r>
              <a:rPr lang="en-US" sz="2800" b="1" dirty="0">
                <a:solidFill>
                  <a:srgbClr val="20409A"/>
                </a:solidFill>
              </a:rPr>
              <a:t>, </a:t>
            </a:r>
            <a:r>
              <a:rPr lang="en-US" sz="2800" b="1" i="1" dirty="0" err="1">
                <a:solidFill>
                  <a:srgbClr val="20409A"/>
                </a:solidFill>
              </a:rPr>
              <a:t>pv</a:t>
            </a:r>
            <a:r>
              <a:rPr lang="en-US" sz="2800" b="1" dirty="0">
                <a:solidFill>
                  <a:srgbClr val="20409A"/>
                </a:solidFill>
              </a:rPr>
              <a:t>[, </a:t>
            </a:r>
            <a:r>
              <a:rPr lang="en-US" sz="2800" b="1" i="1" dirty="0" err="1">
                <a:solidFill>
                  <a:srgbClr val="20409A"/>
                </a:solidFill>
              </a:rPr>
              <a:t>fv</a:t>
            </a:r>
            <a:r>
              <a:rPr lang="en-US" sz="2800" b="1" dirty="0">
                <a:solidFill>
                  <a:srgbClr val="20409A"/>
                </a:solidFill>
              </a:rPr>
              <a:t>=0][, </a:t>
            </a:r>
            <a:r>
              <a:rPr lang="en-US" sz="2800" b="1" i="1" dirty="0">
                <a:solidFill>
                  <a:srgbClr val="20409A"/>
                </a:solidFill>
              </a:rPr>
              <a:t>type</a:t>
            </a:r>
            <a:r>
              <a:rPr lang="en-US" sz="2800" b="1" dirty="0">
                <a:solidFill>
                  <a:srgbClr val="20409A"/>
                </a:solidFill>
              </a:rPr>
              <a:t>=0])</a:t>
            </a:r>
            <a:endParaRPr lang="en-US" sz="2800" b="1" dirty="0" smtClean="0">
              <a:solidFill>
                <a:srgbClr val="20409A"/>
              </a:solidFill>
            </a:endParaRPr>
          </a:p>
        </p:txBody>
      </p:sp>
      <p:pic>
        <p:nvPicPr>
          <p:cNvPr id="8" name="Content Placeholder 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bwMode="auto">
          <a:xfrm>
            <a:off x="1722616" y="3810000"/>
            <a:ext cx="5698768" cy="2514600"/>
          </a:xfrm>
          <a:prstGeom prst="rect">
            <a:avLst/>
          </a:prstGeom>
          <a:noFill/>
          <a:ln w="9525">
            <a:noFill/>
            <a:miter lim="800000"/>
            <a:headEnd/>
            <a:tailEnd/>
          </a:ln>
          <a:effectLst>
            <a:outerShdw blurRad="292100" dist="139700" dir="2700000" algn="ctr" rotWithShape="0">
              <a:srgbClr val="000000">
                <a:alpha val="65000"/>
              </a:srgbClr>
            </a:outerShdw>
          </a:effectLst>
        </p:spPr>
      </p:pic>
    </p:spTree>
    <p:extLst>
      <p:ext uri="{BB962C8B-B14F-4D97-AF65-F5344CB8AC3E}">
        <p14:creationId xmlns:p14="http://schemas.microsoft.com/office/powerpoint/2010/main" xmlns="" val="3061489752"/>
      </p:ext>
    </p:extLst>
  </p:cSld>
  <p:clrMapOvr>
    <a:masterClrMapping/>
  </p:clrMapOvr>
  <p:transition>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an Amortization Schedule</a:t>
            </a: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xmlns="" val="0"/>
              </a:ext>
            </a:extLst>
          </a:blip>
          <a:stretch>
            <a:fillRect/>
          </a:stretch>
        </p:blipFill>
        <p:spPr>
          <a:xfrm>
            <a:off x="571500" y="1371600"/>
            <a:ext cx="8001000" cy="4759822"/>
          </a:xfrm>
          <a:effectLst>
            <a:outerShdw blurRad="292100" dist="139700" dir="2700000" algn="ctr" rotWithShape="0">
              <a:srgbClr val="000000">
                <a:alpha val="65000"/>
              </a:srgbClr>
            </a:outerShdw>
          </a:effectLst>
        </p:spPr>
      </p:pic>
      <p:sp>
        <p:nvSpPr>
          <p:cNvPr id="4" name="Footer Placeholder 3"/>
          <p:cNvSpPr>
            <a:spLocks noGrp="1"/>
          </p:cNvSpPr>
          <p:nvPr>
            <p:ph type="ftr" sz="quarter" idx="10"/>
          </p:nvPr>
        </p:nvSpPr>
        <p:spPr/>
        <p:txBody>
          <a:bodyPr/>
          <a:lstStyle/>
          <a:p>
            <a:pPr>
              <a:defRPr/>
            </a:pPr>
            <a:r>
              <a:rPr lang="en-US" smtClean="0"/>
              <a:t>New Perspectives on Microsoft Excel 2013</a:t>
            </a:r>
            <a:endParaRPr lang="en-US" dirty="0"/>
          </a:p>
        </p:txBody>
      </p:sp>
      <p:sp>
        <p:nvSpPr>
          <p:cNvPr id="5" name="Slide Number Placeholder 4"/>
          <p:cNvSpPr>
            <a:spLocks noGrp="1"/>
          </p:cNvSpPr>
          <p:nvPr>
            <p:ph type="sldNum" sz="quarter" idx="11"/>
          </p:nvPr>
        </p:nvSpPr>
        <p:spPr/>
        <p:txBody>
          <a:bodyPr/>
          <a:lstStyle/>
          <a:p>
            <a:pPr>
              <a:defRPr/>
            </a:pPr>
            <a:fld id="{62F6F4FC-A15E-4CCF-A12D-C1B4180DD71A}" type="slidenum">
              <a:rPr lang="en-US" smtClean="0"/>
              <a:pPr>
                <a:defRPr/>
              </a:pPr>
              <a:t>17</a:t>
            </a:fld>
            <a:endParaRPr lang="en-US"/>
          </a:p>
        </p:txBody>
      </p:sp>
    </p:spTree>
    <p:extLst>
      <p:ext uri="{BB962C8B-B14F-4D97-AF65-F5344CB8AC3E}">
        <p14:creationId xmlns:p14="http://schemas.microsoft.com/office/powerpoint/2010/main" xmlns="" val="3727380722"/>
      </p:ext>
    </p:extLst>
  </p:cSld>
  <p:clrMapOvr>
    <a:masterClrMapping/>
  </p:clrMapOvr>
  <p:transition>
    <p:rand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0"/>
          </p:nvPr>
        </p:nvSpPr>
        <p:spPr/>
        <p:txBody>
          <a:bodyPr/>
          <a:lstStyle/>
          <a:p>
            <a:r>
              <a:rPr lang="en-US" smtClean="0"/>
              <a:t>New Perspectives on Microsoft Excel 2013</a:t>
            </a:r>
            <a:endParaRPr lang="en-US"/>
          </a:p>
        </p:txBody>
      </p:sp>
      <p:sp>
        <p:nvSpPr>
          <p:cNvPr id="7" name="Slide Number Placeholder 5"/>
          <p:cNvSpPr>
            <a:spLocks noGrp="1"/>
          </p:cNvSpPr>
          <p:nvPr>
            <p:ph type="sldNum" sz="quarter" idx="11"/>
          </p:nvPr>
        </p:nvSpPr>
        <p:spPr/>
        <p:txBody>
          <a:bodyPr/>
          <a:lstStyle/>
          <a:p>
            <a:pPr>
              <a:defRPr/>
            </a:pPr>
            <a:fld id="{97245426-F63F-46D4-9A76-B186E3172864}" type="slidenum">
              <a:rPr lang="en-US"/>
              <a:pPr>
                <a:defRPr/>
              </a:pPr>
              <a:t>18</a:t>
            </a:fld>
            <a:endParaRPr lang="en-US"/>
          </a:p>
        </p:txBody>
      </p:sp>
      <p:sp>
        <p:nvSpPr>
          <p:cNvPr id="31746" name="Rectangle 2"/>
          <p:cNvSpPr>
            <a:spLocks noGrp="1"/>
          </p:cNvSpPr>
          <p:nvPr>
            <p:ph type="title"/>
          </p:nvPr>
        </p:nvSpPr>
        <p:spPr/>
        <p:txBody>
          <a:bodyPr/>
          <a:lstStyle/>
          <a:p>
            <a:r>
              <a:rPr lang="en-US" dirty="0"/>
              <a:t>Creating an Amortization Schedule</a:t>
            </a:r>
            <a:endParaRPr lang="en-US" dirty="0" smtClean="0"/>
          </a:p>
        </p:txBody>
      </p:sp>
      <p:sp>
        <p:nvSpPr>
          <p:cNvPr id="31747" name="Rectangle 3"/>
          <p:cNvSpPr>
            <a:spLocks noGrp="1"/>
          </p:cNvSpPr>
          <p:nvPr>
            <p:ph type="body" idx="1"/>
          </p:nvPr>
        </p:nvSpPr>
        <p:spPr>
          <a:xfrm>
            <a:off x="457200" y="1219200"/>
            <a:ext cx="8229600" cy="5181600"/>
          </a:xfrm>
        </p:spPr>
        <p:txBody>
          <a:bodyPr/>
          <a:lstStyle/>
          <a:p>
            <a:r>
              <a:rPr lang="en-US" dirty="0"/>
              <a:t>Calculating Cumulative Interest and Principal Payments</a:t>
            </a:r>
            <a:endParaRPr lang="en-US" dirty="0" smtClean="0"/>
          </a:p>
          <a:p>
            <a:pPr lvl="1"/>
            <a:r>
              <a:rPr lang="en-US" dirty="0" smtClean="0"/>
              <a:t>Cumulative </a:t>
            </a:r>
            <a:r>
              <a:rPr lang="en-US" dirty="0"/>
              <a:t>totals of interest and principal payments can be calculated using </a:t>
            </a:r>
            <a:r>
              <a:rPr lang="en-US" dirty="0" smtClean="0"/>
              <a:t>the CUMIPMT </a:t>
            </a:r>
            <a:r>
              <a:rPr lang="en-US" dirty="0"/>
              <a:t>and CUMPRINC </a:t>
            </a:r>
            <a:r>
              <a:rPr lang="en-US" dirty="0" smtClean="0"/>
              <a:t>functions</a:t>
            </a:r>
          </a:p>
          <a:p>
            <a:pPr lvl="1"/>
            <a:r>
              <a:rPr lang="en-US" dirty="0" smtClean="0"/>
              <a:t>The </a:t>
            </a:r>
            <a:r>
              <a:rPr lang="en-US" dirty="0"/>
              <a:t>CUMIPMT function calculates the sum </a:t>
            </a:r>
            <a:r>
              <a:rPr lang="en-US" dirty="0" smtClean="0"/>
              <a:t>of several </a:t>
            </a:r>
            <a:r>
              <a:rPr lang="en-US" dirty="0"/>
              <a:t>interest payments and has the </a:t>
            </a:r>
            <a:r>
              <a:rPr lang="en-US" dirty="0" smtClean="0"/>
              <a:t>syntax:</a:t>
            </a:r>
          </a:p>
          <a:p>
            <a:pPr marL="400050" lvl="1" indent="0" algn="ctr">
              <a:buNone/>
            </a:pPr>
            <a:r>
              <a:rPr lang="en-US" b="1" dirty="0" smtClean="0">
                <a:solidFill>
                  <a:srgbClr val="20409A"/>
                </a:solidFill>
              </a:rPr>
              <a:t>CUMIPMT(</a:t>
            </a:r>
            <a:r>
              <a:rPr lang="en-US" b="1" i="1" dirty="0" smtClean="0">
                <a:solidFill>
                  <a:srgbClr val="20409A"/>
                </a:solidFill>
              </a:rPr>
              <a:t>rate</a:t>
            </a:r>
            <a:r>
              <a:rPr lang="en-US" b="1" dirty="0">
                <a:solidFill>
                  <a:srgbClr val="20409A"/>
                </a:solidFill>
              </a:rPr>
              <a:t>, </a:t>
            </a:r>
            <a:r>
              <a:rPr lang="en-US" b="1" i="1" dirty="0" err="1">
                <a:solidFill>
                  <a:srgbClr val="20409A"/>
                </a:solidFill>
              </a:rPr>
              <a:t>nper</a:t>
            </a:r>
            <a:r>
              <a:rPr lang="en-US" b="1" dirty="0">
                <a:solidFill>
                  <a:srgbClr val="20409A"/>
                </a:solidFill>
              </a:rPr>
              <a:t>, </a:t>
            </a:r>
            <a:r>
              <a:rPr lang="en-US" b="1" i="1" dirty="0" err="1">
                <a:solidFill>
                  <a:srgbClr val="20409A"/>
                </a:solidFill>
              </a:rPr>
              <a:t>pv</a:t>
            </a:r>
            <a:r>
              <a:rPr lang="en-US" b="1" dirty="0">
                <a:solidFill>
                  <a:srgbClr val="20409A"/>
                </a:solidFill>
              </a:rPr>
              <a:t>, </a:t>
            </a:r>
            <a:r>
              <a:rPr lang="en-US" b="1" i="1" dirty="0">
                <a:solidFill>
                  <a:srgbClr val="20409A"/>
                </a:solidFill>
              </a:rPr>
              <a:t>start</a:t>
            </a:r>
            <a:r>
              <a:rPr lang="en-US" b="1" dirty="0">
                <a:solidFill>
                  <a:srgbClr val="20409A"/>
                </a:solidFill>
              </a:rPr>
              <a:t>, </a:t>
            </a:r>
            <a:r>
              <a:rPr lang="en-US" b="1" i="1" dirty="0">
                <a:solidFill>
                  <a:srgbClr val="20409A"/>
                </a:solidFill>
              </a:rPr>
              <a:t>end</a:t>
            </a:r>
            <a:r>
              <a:rPr lang="en-US" b="1" dirty="0">
                <a:solidFill>
                  <a:srgbClr val="20409A"/>
                </a:solidFill>
              </a:rPr>
              <a:t>, </a:t>
            </a:r>
            <a:r>
              <a:rPr lang="en-US" b="1" i="1" dirty="0">
                <a:solidFill>
                  <a:srgbClr val="20409A"/>
                </a:solidFill>
              </a:rPr>
              <a:t>type</a:t>
            </a:r>
            <a:r>
              <a:rPr lang="en-US" b="1" dirty="0">
                <a:solidFill>
                  <a:srgbClr val="20409A"/>
                </a:solidFill>
              </a:rPr>
              <a:t>)</a:t>
            </a:r>
          </a:p>
          <a:p>
            <a:pPr lvl="2"/>
            <a:r>
              <a:rPr lang="en-US" sz="2600" dirty="0"/>
              <a:t>S</a:t>
            </a:r>
            <a:r>
              <a:rPr lang="en-US" sz="2600" i="1" dirty="0" smtClean="0"/>
              <a:t>tart </a:t>
            </a:r>
            <a:r>
              <a:rPr lang="en-US" sz="2600" dirty="0"/>
              <a:t>is the starting payment period for the interval you want to </a:t>
            </a:r>
            <a:r>
              <a:rPr lang="en-US" sz="2600" dirty="0" smtClean="0"/>
              <a:t>sum</a:t>
            </a:r>
          </a:p>
          <a:p>
            <a:pPr lvl="2"/>
            <a:r>
              <a:rPr lang="en-US" sz="2600" i="1" dirty="0"/>
              <a:t>E</a:t>
            </a:r>
            <a:r>
              <a:rPr lang="en-US" sz="2600" i="1" dirty="0" smtClean="0"/>
              <a:t>nd </a:t>
            </a:r>
            <a:r>
              <a:rPr lang="en-US" sz="2600" dirty="0" smtClean="0"/>
              <a:t>is the </a:t>
            </a:r>
            <a:r>
              <a:rPr lang="en-US" sz="2600" dirty="0"/>
              <a:t>ending payment </a:t>
            </a:r>
            <a:r>
              <a:rPr lang="en-US" sz="2600" dirty="0" smtClean="0"/>
              <a:t>period</a:t>
            </a:r>
          </a:p>
        </p:txBody>
      </p:sp>
    </p:spTree>
    <p:extLst>
      <p:ext uri="{BB962C8B-B14F-4D97-AF65-F5344CB8AC3E}">
        <p14:creationId xmlns:p14="http://schemas.microsoft.com/office/powerpoint/2010/main" xmlns="" val="2202615939"/>
      </p:ext>
    </p:extLst>
  </p:cSld>
  <p:clrMapOvr>
    <a:masterClrMapping/>
  </p:clrMapOvr>
  <p:transition>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0"/>
          </p:nvPr>
        </p:nvSpPr>
        <p:spPr/>
        <p:txBody>
          <a:bodyPr/>
          <a:lstStyle/>
          <a:p>
            <a:r>
              <a:rPr lang="en-US" smtClean="0"/>
              <a:t>New Perspectives on Microsoft Excel 2013</a:t>
            </a:r>
            <a:endParaRPr lang="en-US"/>
          </a:p>
        </p:txBody>
      </p:sp>
      <p:sp>
        <p:nvSpPr>
          <p:cNvPr id="7" name="Slide Number Placeholder 5"/>
          <p:cNvSpPr>
            <a:spLocks noGrp="1"/>
          </p:cNvSpPr>
          <p:nvPr>
            <p:ph type="sldNum" sz="quarter" idx="11"/>
          </p:nvPr>
        </p:nvSpPr>
        <p:spPr/>
        <p:txBody>
          <a:bodyPr/>
          <a:lstStyle/>
          <a:p>
            <a:pPr>
              <a:defRPr/>
            </a:pPr>
            <a:fld id="{97245426-F63F-46D4-9A76-B186E3172864}" type="slidenum">
              <a:rPr lang="en-US"/>
              <a:pPr>
                <a:defRPr/>
              </a:pPr>
              <a:t>19</a:t>
            </a:fld>
            <a:endParaRPr lang="en-US"/>
          </a:p>
        </p:txBody>
      </p:sp>
      <p:sp>
        <p:nvSpPr>
          <p:cNvPr id="31746" name="Rectangle 2"/>
          <p:cNvSpPr>
            <a:spLocks noGrp="1"/>
          </p:cNvSpPr>
          <p:nvPr>
            <p:ph type="title"/>
          </p:nvPr>
        </p:nvSpPr>
        <p:spPr/>
        <p:txBody>
          <a:bodyPr/>
          <a:lstStyle/>
          <a:p>
            <a:r>
              <a:rPr lang="en-US" dirty="0"/>
              <a:t>Creating an Amortization Schedule</a:t>
            </a:r>
            <a:endParaRPr lang="en-US" dirty="0" smtClean="0"/>
          </a:p>
        </p:txBody>
      </p:sp>
      <p:sp>
        <p:nvSpPr>
          <p:cNvPr id="31747" name="Rectangle 3"/>
          <p:cNvSpPr>
            <a:spLocks noGrp="1"/>
          </p:cNvSpPr>
          <p:nvPr>
            <p:ph type="body" idx="1"/>
          </p:nvPr>
        </p:nvSpPr>
        <p:spPr>
          <a:xfrm>
            <a:off x="457200" y="1219200"/>
            <a:ext cx="8229600" cy="4906963"/>
          </a:xfrm>
        </p:spPr>
        <p:txBody>
          <a:bodyPr/>
          <a:lstStyle/>
          <a:p>
            <a:r>
              <a:rPr lang="en-US" dirty="0"/>
              <a:t>Calculating Cumulative Interest and Principal </a:t>
            </a:r>
            <a:r>
              <a:rPr lang="en-US" dirty="0" smtClean="0"/>
              <a:t>Payments (</a:t>
            </a:r>
            <a:r>
              <a:rPr lang="en-US" dirty="0" err="1" smtClean="0"/>
              <a:t>con’t</a:t>
            </a:r>
            <a:r>
              <a:rPr lang="en-US" dirty="0"/>
              <a:t>)</a:t>
            </a:r>
            <a:endParaRPr lang="en-US" dirty="0" smtClean="0"/>
          </a:p>
          <a:p>
            <a:pPr lvl="1"/>
            <a:r>
              <a:rPr lang="en-US" dirty="0" smtClean="0"/>
              <a:t>This </a:t>
            </a:r>
            <a:r>
              <a:rPr lang="en-US" dirty="0"/>
              <a:t>function has no </a:t>
            </a:r>
            <a:r>
              <a:rPr lang="en-US" i="1" dirty="0" err="1"/>
              <a:t>fv</a:t>
            </a:r>
            <a:r>
              <a:rPr lang="en-US" i="1" dirty="0"/>
              <a:t> </a:t>
            </a:r>
            <a:r>
              <a:rPr lang="en-US" dirty="0"/>
              <a:t>argument; the assumption is </a:t>
            </a:r>
            <a:r>
              <a:rPr lang="en-US" dirty="0" smtClean="0"/>
              <a:t>that loans </a:t>
            </a:r>
            <a:r>
              <a:rPr lang="en-US" dirty="0"/>
              <a:t>are always completely </a:t>
            </a:r>
            <a:r>
              <a:rPr lang="en-US" dirty="0" smtClean="0"/>
              <a:t>repaid</a:t>
            </a:r>
          </a:p>
          <a:p>
            <a:pPr lvl="1"/>
            <a:r>
              <a:rPr lang="en-US" dirty="0" smtClean="0"/>
              <a:t>Note </a:t>
            </a:r>
            <a:r>
              <a:rPr lang="en-US" dirty="0"/>
              <a:t>that the </a:t>
            </a:r>
            <a:r>
              <a:rPr lang="en-US" i="1" dirty="0"/>
              <a:t>type </a:t>
            </a:r>
            <a:r>
              <a:rPr lang="en-US" dirty="0"/>
              <a:t>argument is not </a:t>
            </a:r>
            <a:r>
              <a:rPr lang="en-US" dirty="0" smtClean="0"/>
              <a:t>optional; you </a:t>
            </a:r>
            <a:r>
              <a:rPr lang="en-US" dirty="0"/>
              <a:t>must specify whether the payments are made at the start of the period (</a:t>
            </a:r>
            <a:r>
              <a:rPr lang="en-US" i="1" dirty="0"/>
              <a:t>type</a:t>
            </a:r>
            <a:r>
              <a:rPr lang="en-US" dirty="0"/>
              <a:t>=0) </a:t>
            </a:r>
            <a:r>
              <a:rPr lang="en-US" dirty="0" smtClean="0"/>
              <a:t>or at </a:t>
            </a:r>
            <a:r>
              <a:rPr lang="en-US" dirty="0"/>
              <a:t>the end (</a:t>
            </a:r>
            <a:r>
              <a:rPr lang="en-US" i="1" dirty="0"/>
              <a:t>type</a:t>
            </a:r>
            <a:r>
              <a:rPr lang="en-US" dirty="0"/>
              <a:t>=1</a:t>
            </a:r>
            <a:r>
              <a:rPr lang="en-US" dirty="0" smtClean="0"/>
              <a:t>)</a:t>
            </a:r>
          </a:p>
        </p:txBody>
      </p:sp>
    </p:spTree>
    <p:extLst>
      <p:ext uri="{BB962C8B-B14F-4D97-AF65-F5344CB8AC3E}">
        <p14:creationId xmlns:p14="http://schemas.microsoft.com/office/powerpoint/2010/main" xmlns="" val="1113334828"/>
      </p:ext>
    </p:extLst>
  </p:cSld>
  <p:clrMapOvr>
    <a:masterClrMapping/>
  </p:clrMapOvr>
  <p:transition>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a:spLocks noGrp="1"/>
          </p:cNvSpPr>
          <p:nvPr>
            <p:ph type="ftr" sz="quarter" idx="10"/>
          </p:nvPr>
        </p:nvSpPr>
        <p:spPr/>
        <p:txBody>
          <a:bodyPr/>
          <a:lstStyle/>
          <a:p>
            <a:r>
              <a:rPr lang="en-US" dirty="0" smtClean="0"/>
              <a:t>New Perspectives on Microsoft Excel 2013</a:t>
            </a:r>
            <a:endParaRPr lang="en-US" dirty="0"/>
          </a:p>
        </p:txBody>
      </p:sp>
      <p:sp>
        <p:nvSpPr>
          <p:cNvPr id="10" name="Slide Number Placeholder 5"/>
          <p:cNvSpPr>
            <a:spLocks noGrp="1"/>
          </p:cNvSpPr>
          <p:nvPr>
            <p:ph type="sldNum" sz="quarter" idx="11"/>
          </p:nvPr>
        </p:nvSpPr>
        <p:spPr/>
        <p:txBody>
          <a:bodyPr/>
          <a:lstStyle/>
          <a:p>
            <a:pPr>
              <a:defRPr/>
            </a:pPr>
            <a:fld id="{6D964841-A581-4DF2-8059-A376E35CD9E5}" type="slidenum">
              <a:rPr lang="en-US"/>
              <a:pPr>
                <a:defRPr/>
              </a:pPr>
              <a:t>2</a:t>
            </a:fld>
            <a:endParaRPr lang="en-US"/>
          </a:p>
        </p:txBody>
      </p:sp>
      <p:sp>
        <p:nvSpPr>
          <p:cNvPr id="9" name="Slide Number Placeholder 5"/>
          <p:cNvSpPr txBox="1">
            <a:spLocks noGrp="1"/>
          </p:cNvSpPr>
          <p:nvPr/>
        </p:nvSpPr>
        <p:spPr>
          <a:xfrm>
            <a:off x="8610600" y="6400800"/>
            <a:ext cx="533400" cy="457200"/>
          </a:xfrm>
          <a:prstGeom prst="rect">
            <a:avLst/>
          </a:prstGeom>
          <a:noFill/>
        </p:spPr>
        <p:txBody>
          <a:bodyPr anchor="ctr"/>
          <a:lstStyle/>
          <a:p>
            <a:pPr algn="r" fontAlgn="auto">
              <a:spcBef>
                <a:spcPts val="0"/>
              </a:spcBef>
              <a:spcAft>
                <a:spcPts val="0"/>
              </a:spcAft>
              <a:defRPr/>
            </a:pPr>
            <a:fld id="{14304212-6025-4D29-B617-51926B9B670D}" type="slidenum">
              <a:rPr lang="en-US" sz="1200" b="1">
                <a:latin typeface="+mn-lt"/>
              </a:rPr>
              <a:pPr algn="r" fontAlgn="auto">
                <a:spcBef>
                  <a:spcPts val="0"/>
                </a:spcBef>
                <a:spcAft>
                  <a:spcPts val="0"/>
                </a:spcAft>
                <a:defRPr/>
              </a:pPr>
              <a:t>2</a:t>
            </a:fld>
            <a:endParaRPr lang="en-US" sz="1200" b="1">
              <a:latin typeface="+mn-lt"/>
            </a:endParaRPr>
          </a:p>
        </p:txBody>
      </p:sp>
      <p:sp>
        <p:nvSpPr>
          <p:cNvPr id="7" name="Slide Number Placeholder 5"/>
          <p:cNvSpPr txBox="1">
            <a:spLocks noGrp="1"/>
          </p:cNvSpPr>
          <p:nvPr/>
        </p:nvSpPr>
        <p:spPr>
          <a:xfrm>
            <a:off x="8610600" y="6400800"/>
            <a:ext cx="533400" cy="457200"/>
          </a:xfrm>
          <a:prstGeom prst="rect">
            <a:avLst/>
          </a:prstGeom>
          <a:noFill/>
        </p:spPr>
        <p:txBody>
          <a:bodyPr anchor="ctr"/>
          <a:lstStyle/>
          <a:p>
            <a:pPr algn="r" fontAlgn="auto">
              <a:spcBef>
                <a:spcPts val="0"/>
              </a:spcBef>
              <a:spcAft>
                <a:spcPts val="0"/>
              </a:spcAft>
              <a:defRPr/>
            </a:pPr>
            <a:fld id="{12B64F9D-D77F-4B88-B6D1-00EC22BF86B5}" type="slidenum">
              <a:rPr lang="en-US" sz="1200" b="1">
                <a:latin typeface="+mn-lt"/>
              </a:rPr>
              <a:pPr algn="r" fontAlgn="auto">
                <a:spcBef>
                  <a:spcPts val="0"/>
                </a:spcBef>
                <a:spcAft>
                  <a:spcPts val="0"/>
                </a:spcAft>
                <a:defRPr/>
              </a:pPr>
              <a:t>2</a:t>
            </a:fld>
            <a:endParaRPr lang="en-US" sz="1200" b="1">
              <a:latin typeface="+mn-lt"/>
            </a:endParaRPr>
          </a:p>
        </p:txBody>
      </p:sp>
      <p:sp>
        <p:nvSpPr>
          <p:cNvPr id="12292" name="Rectangle 14"/>
          <p:cNvSpPr>
            <a:spLocks noGrp="1"/>
          </p:cNvSpPr>
          <p:nvPr>
            <p:ph type="title" idx="4294967295"/>
          </p:nvPr>
        </p:nvSpPr>
        <p:spPr/>
        <p:txBody>
          <a:bodyPr/>
          <a:lstStyle/>
          <a:p>
            <a:r>
              <a:rPr lang="en-US" smtClean="0"/>
              <a:t>Objectives</a:t>
            </a:r>
          </a:p>
        </p:txBody>
      </p:sp>
      <p:sp>
        <p:nvSpPr>
          <p:cNvPr id="12293" name="Rectangle 15"/>
          <p:cNvSpPr>
            <a:spLocks noGrp="1"/>
          </p:cNvSpPr>
          <p:nvPr>
            <p:ph type="body" idx="4294967295"/>
          </p:nvPr>
        </p:nvSpPr>
        <p:spPr/>
        <p:txBody>
          <a:bodyPr/>
          <a:lstStyle/>
          <a:p>
            <a:r>
              <a:rPr lang="en-US" smtClean="0"/>
              <a:t>Work with financial functions to analyze loans and investments</a:t>
            </a:r>
          </a:p>
          <a:p>
            <a:r>
              <a:rPr lang="en-US" smtClean="0"/>
              <a:t>Create an amortization schedule</a:t>
            </a:r>
          </a:p>
          <a:p>
            <a:r>
              <a:rPr lang="en-US" smtClean="0"/>
              <a:t>Calculate a conditional sum</a:t>
            </a:r>
          </a:p>
          <a:p>
            <a:r>
              <a:rPr lang="en-US" smtClean="0"/>
              <a:t>Interpolate and extrapolate a series of values</a:t>
            </a:r>
          </a:p>
          <a:p>
            <a:r>
              <a:rPr lang="en-US" smtClean="0"/>
              <a:t>Calculate a depreciation schedule</a:t>
            </a:r>
          </a:p>
        </p:txBody>
      </p:sp>
      <p:sp>
        <p:nvSpPr>
          <p:cNvPr id="15364" name="Slide Number Placeholder 4"/>
          <p:cNvSpPr txBox="1">
            <a:spLocks noGrp="1"/>
          </p:cNvSpPr>
          <p:nvPr/>
        </p:nvSpPr>
        <p:spPr bwMode="auto">
          <a:xfrm>
            <a:off x="8610600" y="6400800"/>
            <a:ext cx="533400" cy="457200"/>
          </a:xfrm>
          <a:prstGeom prst="rect">
            <a:avLst/>
          </a:prstGeom>
          <a:noFill/>
          <a:ln>
            <a:miter lim="800000"/>
            <a:headEnd/>
            <a:tailEnd/>
          </a:ln>
        </p:spPr>
        <p:txBody>
          <a:bodyPr anchor="ctr"/>
          <a:lstStyle/>
          <a:p>
            <a:pPr algn="r">
              <a:defRPr/>
            </a:pPr>
            <a:fld id="{2191577B-AC74-4096-8CD7-7569B1E2D63E}" type="slidenum">
              <a:rPr lang="en-US" sz="1200" b="1">
                <a:latin typeface="+mn-lt"/>
              </a:rPr>
              <a:pPr algn="r">
                <a:defRPr/>
              </a:pPr>
              <a:t>2</a:t>
            </a:fld>
            <a:endParaRPr lang="en-US" sz="1200" b="1">
              <a:latin typeface="+mn-lt"/>
            </a:endParaRPr>
          </a:p>
        </p:txBody>
      </p:sp>
    </p:spTree>
    <p:extLst>
      <p:ext uri="{BB962C8B-B14F-4D97-AF65-F5344CB8AC3E}">
        <p14:creationId xmlns:p14="http://schemas.microsoft.com/office/powerpoint/2010/main" xmlns="" val="3803776967"/>
      </p:ext>
    </p:extLst>
  </p:cSld>
  <p:clrMapOvr>
    <a:masterClrMapping/>
  </p:clrMapOvr>
  <p:transition>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p:cNvSpPr>
          <p:nvPr>
            <p:ph type="title"/>
          </p:nvPr>
        </p:nvSpPr>
        <p:spPr/>
        <p:txBody>
          <a:bodyPr/>
          <a:lstStyle/>
          <a:p>
            <a:r>
              <a:rPr lang="en-US" dirty="0" smtClean="0"/>
              <a:t>Creating an Amortization Schedule</a:t>
            </a:r>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xmlns="" val="0"/>
              </a:ext>
            </a:extLst>
          </a:blip>
          <a:stretch>
            <a:fillRect/>
          </a:stretch>
        </p:blipFill>
        <p:spPr>
          <a:xfrm>
            <a:off x="571500" y="1295400"/>
            <a:ext cx="8001000" cy="4873821"/>
          </a:xfrm>
          <a:effectLst>
            <a:outerShdw blurRad="292100" dist="139700" dir="2700000" algn="ctr" rotWithShape="0">
              <a:srgbClr val="000000">
                <a:alpha val="65000"/>
              </a:srgbClr>
            </a:outerShdw>
          </a:effectLst>
        </p:spPr>
      </p:pic>
      <p:sp>
        <p:nvSpPr>
          <p:cNvPr id="4" name="Footer Placeholder 4"/>
          <p:cNvSpPr>
            <a:spLocks noGrp="1"/>
          </p:cNvSpPr>
          <p:nvPr>
            <p:ph type="ftr" sz="quarter" idx="10"/>
          </p:nvPr>
        </p:nvSpPr>
        <p:spPr/>
        <p:txBody>
          <a:bodyPr/>
          <a:lstStyle/>
          <a:p>
            <a:r>
              <a:rPr lang="en-US" smtClean="0"/>
              <a:t>New Perspectives on Microsoft Excel 2013</a:t>
            </a:r>
            <a:endParaRPr lang="en-US"/>
          </a:p>
        </p:txBody>
      </p:sp>
      <p:sp>
        <p:nvSpPr>
          <p:cNvPr id="5" name="Slide Number Placeholder 5"/>
          <p:cNvSpPr>
            <a:spLocks noGrp="1"/>
          </p:cNvSpPr>
          <p:nvPr>
            <p:ph type="sldNum" sz="quarter" idx="11"/>
          </p:nvPr>
        </p:nvSpPr>
        <p:spPr/>
        <p:txBody>
          <a:bodyPr/>
          <a:lstStyle/>
          <a:p>
            <a:pPr>
              <a:defRPr/>
            </a:pPr>
            <a:fld id="{25F41665-F449-4508-8278-66CC8CA4883B}" type="slidenum">
              <a:rPr lang="en-US"/>
              <a:pPr>
                <a:defRPr/>
              </a:pPr>
              <a:t>20</a:t>
            </a:fld>
            <a:endParaRPr lang="en-US"/>
          </a:p>
        </p:txBody>
      </p:sp>
    </p:spTree>
    <p:extLst>
      <p:ext uri="{BB962C8B-B14F-4D97-AF65-F5344CB8AC3E}">
        <p14:creationId xmlns:p14="http://schemas.microsoft.com/office/powerpoint/2010/main" xmlns="" val="603060462"/>
      </p:ext>
    </p:extLst>
  </p:cSld>
  <p:clrMapOvr>
    <a:masterClrMapping/>
  </p:clrMapOvr>
  <p:transition>
    <p:rand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p:cNvSpPr>
          <p:nvPr>
            <p:ph type="title"/>
          </p:nvPr>
        </p:nvSpPr>
        <p:spPr/>
        <p:txBody>
          <a:bodyPr/>
          <a:lstStyle/>
          <a:p>
            <a:r>
              <a:rPr lang="en-US" dirty="0"/>
              <a:t>Creating an Amortization Schedule</a:t>
            </a: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xmlns="" val="0"/>
              </a:ext>
            </a:extLst>
          </a:blip>
          <a:stretch>
            <a:fillRect/>
          </a:stretch>
        </p:blipFill>
        <p:spPr>
          <a:xfrm>
            <a:off x="571500" y="1752600"/>
            <a:ext cx="8001000" cy="3839922"/>
          </a:xfrm>
          <a:effectLst>
            <a:outerShdw blurRad="292100" dist="139700" dir="2700000" algn="ctr" rotWithShape="0">
              <a:srgbClr val="000000">
                <a:alpha val="65000"/>
              </a:srgbClr>
            </a:outerShdw>
          </a:effectLst>
        </p:spPr>
      </p:pic>
      <p:sp>
        <p:nvSpPr>
          <p:cNvPr id="4" name="Footer Placeholder 4"/>
          <p:cNvSpPr>
            <a:spLocks noGrp="1"/>
          </p:cNvSpPr>
          <p:nvPr>
            <p:ph type="ftr" sz="quarter" idx="10"/>
          </p:nvPr>
        </p:nvSpPr>
        <p:spPr/>
        <p:txBody>
          <a:bodyPr/>
          <a:lstStyle/>
          <a:p>
            <a:r>
              <a:rPr lang="en-US" smtClean="0"/>
              <a:t>New Perspectives on Microsoft Excel 2013</a:t>
            </a:r>
            <a:endParaRPr lang="en-US"/>
          </a:p>
        </p:txBody>
      </p:sp>
      <p:sp>
        <p:nvSpPr>
          <p:cNvPr id="5" name="Slide Number Placeholder 5"/>
          <p:cNvSpPr>
            <a:spLocks noGrp="1"/>
          </p:cNvSpPr>
          <p:nvPr>
            <p:ph type="sldNum" sz="quarter" idx="11"/>
          </p:nvPr>
        </p:nvSpPr>
        <p:spPr/>
        <p:txBody>
          <a:bodyPr/>
          <a:lstStyle/>
          <a:p>
            <a:pPr>
              <a:defRPr/>
            </a:pPr>
            <a:fld id="{25F41665-F449-4508-8278-66CC8CA4883B}" type="slidenum">
              <a:rPr lang="en-US"/>
              <a:pPr>
                <a:defRPr/>
              </a:pPr>
              <a:t>21</a:t>
            </a:fld>
            <a:endParaRPr lang="en-US"/>
          </a:p>
        </p:txBody>
      </p:sp>
    </p:spTree>
    <p:extLst>
      <p:ext uri="{BB962C8B-B14F-4D97-AF65-F5344CB8AC3E}">
        <p14:creationId xmlns:p14="http://schemas.microsoft.com/office/powerpoint/2010/main" xmlns="" val="3922506657"/>
      </p:ext>
    </p:extLst>
  </p:cSld>
  <p:clrMapOvr>
    <a:masterClrMapping/>
  </p:clrMapOvr>
  <p:transition>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0"/>
          </p:nvPr>
        </p:nvSpPr>
        <p:spPr/>
        <p:txBody>
          <a:bodyPr/>
          <a:lstStyle/>
          <a:p>
            <a:r>
              <a:rPr lang="en-US" smtClean="0"/>
              <a:t>New Perspectives on Microsoft Excel 2013</a:t>
            </a:r>
            <a:endParaRPr lang="en-US"/>
          </a:p>
        </p:txBody>
      </p:sp>
      <p:sp>
        <p:nvSpPr>
          <p:cNvPr id="5" name="Slide Number Placeholder 5"/>
          <p:cNvSpPr>
            <a:spLocks noGrp="1"/>
          </p:cNvSpPr>
          <p:nvPr>
            <p:ph type="sldNum" sz="quarter" idx="11"/>
          </p:nvPr>
        </p:nvSpPr>
        <p:spPr/>
        <p:txBody>
          <a:bodyPr/>
          <a:lstStyle/>
          <a:p>
            <a:pPr>
              <a:defRPr/>
            </a:pPr>
            <a:fld id="{9714244E-0990-46F9-BF33-8AFCBB0EBF02}" type="slidenum">
              <a:rPr lang="en-US"/>
              <a:pPr>
                <a:defRPr/>
              </a:pPr>
              <a:t>22</a:t>
            </a:fld>
            <a:endParaRPr lang="en-US"/>
          </a:p>
        </p:txBody>
      </p:sp>
      <p:sp>
        <p:nvSpPr>
          <p:cNvPr id="33794" name="Rectangle 6"/>
          <p:cNvSpPr>
            <a:spLocks noGrp="1"/>
          </p:cNvSpPr>
          <p:nvPr>
            <p:ph type="title"/>
          </p:nvPr>
        </p:nvSpPr>
        <p:spPr/>
        <p:txBody>
          <a:bodyPr/>
          <a:lstStyle/>
          <a:p>
            <a:r>
              <a:rPr lang="en-US" dirty="0" smtClean="0"/>
              <a:t>Visual Overview: Income Statement and Depreciation</a:t>
            </a:r>
          </a:p>
        </p:txBody>
      </p:sp>
      <p:pic>
        <p:nvPicPr>
          <p:cNvPr id="6" name="Picture 5" descr="Fig09_pgAC548.bmp"/>
          <p:cNvPicPr>
            <a:picLocks noChangeAspect="1"/>
          </p:cNvPicPr>
          <p:nvPr/>
        </p:nvPicPr>
        <p:blipFill>
          <a:blip r:embed="rId3"/>
          <a:stretch>
            <a:fillRect/>
          </a:stretch>
        </p:blipFill>
        <p:spPr>
          <a:xfrm>
            <a:off x="2235615" y="1295399"/>
            <a:ext cx="4672770" cy="5029200"/>
          </a:xfrm>
          <a:prstGeom prst="rect">
            <a:avLst/>
          </a:prstGeom>
          <a:effectLst>
            <a:outerShdw blurRad="292100" dist="139700" dir="2700000" algn="ctr" rotWithShape="0">
              <a:srgbClr val="000000">
                <a:alpha val="65000"/>
              </a:srgbClr>
            </a:outerShdw>
          </a:effectLst>
        </p:spPr>
      </p:pic>
    </p:spTree>
    <p:extLst>
      <p:ext uri="{BB962C8B-B14F-4D97-AF65-F5344CB8AC3E}">
        <p14:creationId xmlns:p14="http://schemas.microsoft.com/office/powerpoint/2010/main" xmlns="" val="1466523712"/>
      </p:ext>
    </p:extLst>
  </p:cSld>
  <p:clrMapOvr>
    <a:masterClrMapping/>
  </p:clrMapOvr>
  <p:transition>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0"/>
          </p:nvPr>
        </p:nvSpPr>
        <p:spPr/>
        <p:txBody>
          <a:bodyPr/>
          <a:lstStyle/>
          <a:p>
            <a:r>
              <a:rPr lang="en-US" smtClean="0"/>
              <a:t>New Perspectives on Microsoft Excel 2013</a:t>
            </a:r>
            <a:endParaRPr lang="en-US"/>
          </a:p>
        </p:txBody>
      </p:sp>
      <p:sp>
        <p:nvSpPr>
          <p:cNvPr id="5" name="Slide Number Placeholder 5"/>
          <p:cNvSpPr>
            <a:spLocks noGrp="1"/>
          </p:cNvSpPr>
          <p:nvPr>
            <p:ph type="sldNum" sz="quarter" idx="11"/>
          </p:nvPr>
        </p:nvSpPr>
        <p:spPr/>
        <p:txBody>
          <a:bodyPr/>
          <a:lstStyle/>
          <a:p>
            <a:pPr>
              <a:defRPr/>
            </a:pPr>
            <a:fld id="{C58C7025-C5E7-4745-9552-1E7D70AF7CEC}" type="slidenum">
              <a:rPr lang="en-US"/>
              <a:pPr>
                <a:defRPr/>
              </a:pPr>
              <a:t>23</a:t>
            </a:fld>
            <a:endParaRPr lang="en-US"/>
          </a:p>
        </p:txBody>
      </p:sp>
      <p:sp>
        <p:nvSpPr>
          <p:cNvPr id="34818" name="Rectangle 6"/>
          <p:cNvSpPr>
            <a:spLocks noGrp="1"/>
          </p:cNvSpPr>
          <p:nvPr>
            <p:ph type="title"/>
          </p:nvPr>
        </p:nvSpPr>
        <p:spPr/>
        <p:txBody>
          <a:bodyPr/>
          <a:lstStyle/>
          <a:p>
            <a:r>
              <a:rPr lang="en-US" dirty="0"/>
              <a:t>Visual Overview: </a:t>
            </a:r>
            <a:r>
              <a:rPr lang="en-US" dirty="0" smtClean="0"/>
              <a:t>Income </a:t>
            </a:r>
            <a:r>
              <a:rPr lang="en-US" dirty="0"/>
              <a:t>Statement and Depreciation</a:t>
            </a:r>
            <a:endParaRPr lang="en-US" dirty="0" smtClean="0"/>
          </a:p>
        </p:txBody>
      </p:sp>
      <p:pic>
        <p:nvPicPr>
          <p:cNvPr id="6" name="Picture 5" descr="Fig09_pgAC549.bmp"/>
          <p:cNvPicPr>
            <a:picLocks noChangeAspect="1"/>
          </p:cNvPicPr>
          <p:nvPr/>
        </p:nvPicPr>
        <p:blipFill>
          <a:blip r:embed="rId3"/>
          <a:stretch>
            <a:fillRect/>
          </a:stretch>
        </p:blipFill>
        <p:spPr>
          <a:xfrm>
            <a:off x="1935744" y="1295399"/>
            <a:ext cx="5272513" cy="5029200"/>
          </a:xfrm>
          <a:prstGeom prst="rect">
            <a:avLst/>
          </a:prstGeom>
          <a:effectLst>
            <a:outerShdw blurRad="292100" dist="139700" dir="2700000" algn="ctr" rotWithShape="0">
              <a:srgbClr val="000000">
                <a:alpha val="65000"/>
              </a:srgbClr>
            </a:outerShdw>
          </a:effectLst>
        </p:spPr>
      </p:pic>
    </p:spTree>
    <p:extLst>
      <p:ext uri="{BB962C8B-B14F-4D97-AF65-F5344CB8AC3E}">
        <p14:creationId xmlns:p14="http://schemas.microsoft.com/office/powerpoint/2010/main" xmlns="" val="515996274"/>
      </p:ext>
    </p:extLst>
  </p:cSld>
  <p:clrMapOvr>
    <a:masterClrMapping/>
  </p:clrMapOvr>
  <p:transition>
    <p:rand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1"/>
            <a:ext cx="8077200" cy="838200"/>
          </a:xfrm>
        </p:spPr>
        <p:txBody>
          <a:bodyPr/>
          <a:lstStyle/>
          <a:p>
            <a:r>
              <a:rPr lang="en-US" dirty="0"/>
              <a:t>Projecting Future </a:t>
            </a:r>
            <a:r>
              <a:rPr lang="en-US" dirty="0" smtClean="0"/>
              <a:t/>
            </a:r>
            <a:br>
              <a:rPr lang="en-US" dirty="0" smtClean="0"/>
            </a:br>
            <a:r>
              <a:rPr lang="en-US" dirty="0" smtClean="0"/>
              <a:t>Income </a:t>
            </a:r>
            <a:r>
              <a:rPr lang="en-US" dirty="0"/>
              <a:t>and Expenses</a:t>
            </a:r>
          </a:p>
        </p:txBody>
      </p:sp>
      <p:sp>
        <p:nvSpPr>
          <p:cNvPr id="3" name="Content Placeholder 2"/>
          <p:cNvSpPr>
            <a:spLocks noGrp="1"/>
          </p:cNvSpPr>
          <p:nvPr>
            <p:ph idx="1"/>
          </p:nvPr>
        </p:nvSpPr>
        <p:spPr/>
        <p:txBody>
          <a:bodyPr/>
          <a:lstStyle/>
          <a:p>
            <a:r>
              <a:rPr lang="en-US" dirty="0"/>
              <a:t>A key business report is the income statement, also known as a profit and </a:t>
            </a:r>
            <a:r>
              <a:rPr lang="en-US" dirty="0" smtClean="0"/>
              <a:t>loss statement</a:t>
            </a:r>
            <a:r>
              <a:rPr lang="en-US" dirty="0"/>
              <a:t>, which shows a business’s income and expenses over a specified period </a:t>
            </a:r>
            <a:r>
              <a:rPr lang="en-US" dirty="0" smtClean="0"/>
              <a:t>of time </a:t>
            </a:r>
          </a:p>
          <a:p>
            <a:r>
              <a:rPr lang="en-US" dirty="0" smtClean="0"/>
              <a:t>Income </a:t>
            </a:r>
            <a:r>
              <a:rPr lang="en-US" dirty="0"/>
              <a:t>statements are often </a:t>
            </a:r>
            <a:r>
              <a:rPr lang="en-US" dirty="0" smtClean="0"/>
              <a:t>created:</a:t>
            </a:r>
          </a:p>
          <a:p>
            <a:pPr lvl="1"/>
            <a:r>
              <a:rPr lang="en-US" dirty="0" smtClean="0"/>
              <a:t>Monthly</a:t>
            </a:r>
          </a:p>
          <a:p>
            <a:pPr lvl="1"/>
            <a:r>
              <a:rPr lang="en-US" dirty="0" smtClean="0"/>
              <a:t>Semiannually</a:t>
            </a:r>
          </a:p>
          <a:p>
            <a:pPr lvl="1"/>
            <a:r>
              <a:rPr lang="en-US" dirty="0" smtClean="0"/>
              <a:t>Annually</a:t>
            </a:r>
            <a:endParaRPr lang="en-US" dirty="0"/>
          </a:p>
        </p:txBody>
      </p:sp>
      <p:sp>
        <p:nvSpPr>
          <p:cNvPr id="4" name="Footer Placeholder 3"/>
          <p:cNvSpPr>
            <a:spLocks noGrp="1"/>
          </p:cNvSpPr>
          <p:nvPr>
            <p:ph type="ftr" sz="quarter" idx="10"/>
          </p:nvPr>
        </p:nvSpPr>
        <p:spPr/>
        <p:txBody>
          <a:bodyPr/>
          <a:lstStyle/>
          <a:p>
            <a:pPr>
              <a:defRPr/>
            </a:pPr>
            <a:r>
              <a:rPr lang="en-US" dirty="0" smtClean="0"/>
              <a:t>New Perspectives on Microsoft Excel 2013</a:t>
            </a:r>
            <a:endParaRPr lang="en-US" dirty="0"/>
          </a:p>
        </p:txBody>
      </p:sp>
      <p:sp>
        <p:nvSpPr>
          <p:cNvPr id="5" name="Slide Number Placeholder 4"/>
          <p:cNvSpPr>
            <a:spLocks noGrp="1"/>
          </p:cNvSpPr>
          <p:nvPr>
            <p:ph type="sldNum" sz="quarter" idx="11"/>
          </p:nvPr>
        </p:nvSpPr>
        <p:spPr/>
        <p:txBody>
          <a:bodyPr/>
          <a:lstStyle/>
          <a:p>
            <a:pPr>
              <a:defRPr/>
            </a:pPr>
            <a:fld id="{62F6F4FC-A15E-4CCF-A12D-C1B4180DD71A}" type="slidenum">
              <a:rPr lang="en-US" smtClean="0"/>
              <a:pPr>
                <a:defRPr/>
              </a:pPr>
              <a:t>24</a:t>
            </a:fld>
            <a:endParaRPr lang="en-US"/>
          </a:p>
        </p:txBody>
      </p:sp>
    </p:spTree>
    <p:extLst>
      <p:ext uri="{BB962C8B-B14F-4D97-AF65-F5344CB8AC3E}">
        <p14:creationId xmlns:p14="http://schemas.microsoft.com/office/powerpoint/2010/main" xmlns="" val="3690926407"/>
      </p:ext>
    </p:extLst>
  </p:cSld>
  <p:clrMapOvr>
    <a:masterClrMapping/>
  </p:clrMapOvr>
  <p:transition>
    <p:random/>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1"/>
            <a:ext cx="8229600" cy="838200"/>
          </a:xfrm>
        </p:spPr>
        <p:txBody>
          <a:bodyPr/>
          <a:lstStyle/>
          <a:p>
            <a:r>
              <a:rPr lang="en-US" dirty="0"/>
              <a:t>Projecting Future </a:t>
            </a:r>
            <a:br>
              <a:rPr lang="en-US" dirty="0"/>
            </a:br>
            <a:r>
              <a:rPr lang="en-US" dirty="0"/>
              <a:t>Income and Expenses</a:t>
            </a:r>
          </a:p>
        </p:txBody>
      </p:sp>
      <p:sp>
        <p:nvSpPr>
          <p:cNvPr id="3" name="Content Placeholder 2"/>
          <p:cNvSpPr>
            <a:spLocks noGrp="1"/>
          </p:cNvSpPr>
          <p:nvPr>
            <p:ph idx="1"/>
          </p:nvPr>
        </p:nvSpPr>
        <p:spPr/>
        <p:txBody>
          <a:bodyPr/>
          <a:lstStyle/>
          <a:p>
            <a:r>
              <a:rPr lang="en-US" dirty="0" smtClean="0"/>
              <a:t>Most </a:t>
            </a:r>
            <a:r>
              <a:rPr lang="en-US" dirty="0"/>
              <a:t>income </a:t>
            </a:r>
            <a:r>
              <a:rPr lang="en-US" dirty="0" smtClean="0"/>
              <a:t>statements are </a:t>
            </a:r>
            <a:r>
              <a:rPr lang="en-US" dirty="0"/>
              <a:t>divided </a:t>
            </a:r>
            <a:r>
              <a:rPr lang="en-US" dirty="0" smtClean="0"/>
              <a:t>into three </a:t>
            </a:r>
            <a:r>
              <a:rPr lang="en-US" dirty="0"/>
              <a:t>main </a:t>
            </a:r>
            <a:r>
              <a:rPr lang="en-US" dirty="0" smtClean="0"/>
              <a:t>sections: </a:t>
            </a:r>
          </a:p>
          <a:p>
            <a:pPr lvl="1"/>
            <a:r>
              <a:rPr lang="en-US" dirty="0" smtClean="0"/>
              <a:t>The </a:t>
            </a:r>
            <a:r>
              <a:rPr lang="en-US" dirty="0"/>
              <a:t>Income section projects the </a:t>
            </a:r>
            <a:r>
              <a:rPr lang="en-US" dirty="0" smtClean="0"/>
              <a:t>income </a:t>
            </a:r>
            <a:r>
              <a:rPr lang="en-US" dirty="0"/>
              <a:t>from </a:t>
            </a:r>
            <a:r>
              <a:rPr lang="en-US" dirty="0" smtClean="0"/>
              <a:t>sales as </a:t>
            </a:r>
            <a:r>
              <a:rPr lang="en-US" dirty="0"/>
              <a:t>well as the cost of supplying those </a:t>
            </a:r>
            <a:r>
              <a:rPr lang="en-US" dirty="0" smtClean="0"/>
              <a:t>items</a:t>
            </a:r>
          </a:p>
          <a:p>
            <a:pPr lvl="1"/>
            <a:r>
              <a:rPr lang="en-US" dirty="0" smtClean="0"/>
              <a:t>The Expenses section </a:t>
            </a:r>
            <a:r>
              <a:rPr lang="en-US" dirty="0"/>
              <a:t>projects the general expenses incurred </a:t>
            </a:r>
            <a:r>
              <a:rPr lang="en-US" dirty="0" smtClean="0"/>
              <a:t>from operations </a:t>
            </a:r>
          </a:p>
          <a:p>
            <a:pPr lvl="1"/>
            <a:r>
              <a:rPr lang="en-US" dirty="0" smtClean="0"/>
              <a:t>The Earnings section </a:t>
            </a:r>
            <a:r>
              <a:rPr lang="en-US" dirty="0"/>
              <a:t>estimates the </a:t>
            </a:r>
            <a:r>
              <a:rPr lang="en-US" dirty="0" smtClean="0"/>
              <a:t>net </a:t>
            </a:r>
            <a:r>
              <a:rPr lang="en-US" dirty="0"/>
              <a:t>profit and tax </a:t>
            </a:r>
            <a:r>
              <a:rPr lang="en-US" dirty="0" smtClean="0"/>
              <a:t>liability</a:t>
            </a:r>
            <a:endParaRPr lang="en-US" dirty="0"/>
          </a:p>
        </p:txBody>
      </p:sp>
      <p:sp>
        <p:nvSpPr>
          <p:cNvPr id="4" name="Footer Placeholder 3"/>
          <p:cNvSpPr>
            <a:spLocks noGrp="1"/>
          </p:cNvSpPr>
          <p:nvPr>
            <p:ph type="ftr" sz="quarter" idx="10"/>
          </p:nvPr>
        </p:nvSpPr>
        <p:spPr/>
        <p:txBody>
          <a:bodyPr/>
          <a:lstStyle/>
          <a:p>
            <a:pPr>
              <a:defRPr/>
            </a:pPr>
            <a:r>
              <a:rPr lang="en-US" dirty="0" smtClean="0"/>
              <a:t>New Perspectives on Microsoft Excel 2013</a:t>
            </a:r>
            <a:endParaRPr lang="en-US" dirty="0"/>
          </a:p>
        </p:txBody>
      </p:sp>
      <p:sp>
        <p:nvSpPr>
          <p:cNvPr id="5" name="Slide Number Placeholder 4"/>
          <p:cNvSpPr>
            <a:spLocks noGrp="1"/>
          </p:cNvSpPr>
          <p:nvPr>
            <p:ph type="sldNum" sz="quarter" idx="11"/>
          </p:nvPr>
        </p:nvSpPr>
        <p:spPr/>
        <p:txBody>
          <a:bodyPr/>
          <a:lstStyle/>
          <a:p>
            <a:pPr>
              <a:defRPr/>
            </a:pPr>
            <a:fld id="{62F6F4FC-A15E-4CCF-A12D-C1B4180DD71A}" type="slidenum">
              <a:rPr lang="en-US" smtClean="0"/>
              <a:pPr>
                <a:defRPr/>
              </a:pPr>
              <a:t>25</a:t>
            </a:fld>
            <a:endParaRPr lang="en-US"/>
          </a:p>
        </p:txBody>
      </p:sp>
    </p:spTree>
    <p:extLst>
      <p:ext uri="{BB962C8B-B14F-4D97-AF65-F5344CB8AC3E}">
        <p14:creationId xmlns:p14="http://schemas.microsoft.com/office/powerpoint/2010/main" xmlns="" val="1141584200"/>
      </p:ext>
    </p:extLst>
  </p:cSld>
  <p:clrMapOvr>
    <a:masterClrMapping/>
  </p:clrMapOvr>
  <p:transition>
    <p:random/>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r>
              <a:rPr lang="en-US" smtClean="0"/>
              <a:t>New Perspectives on Microsoft Excel 2013</a:t>
            </a:r>
            <a:endParaRPr lang="en-US"/>
          </a:p>
        </p:txBody>
      </p:sp>
      <p:sp>
        <p:nvSpPr>
          <p:cNvPr id="6" name="Slide Number Placeholder 5"/>
          <p:cNvSpPr>
            <a:spLocks noGrp="1"/>
          </p:cNvSpPr>
          <p:nvPr>
            <p:ph type="sldNum" sz="quarter" idx="11"/>
          </p:nvPr>
        </p:nvSpPr>
        <p:spPr/>
        <p:txBody>
          <a:bodyPr/>
          <a:lstStyle/>
          <a:p>
            <a:pPr>
              <a:defRPr/>
            </a:pPr>
            <a:fld id="{8CCE4D58-687F-4636-9927-EEF438E3B0F6}" type="slidenum">
              <a:rPr lang="en-US"/>
              <a:pPr>
                <a:defRPr/>
              </a:pPr>
              <a:t>26</a:t>
            </a:fld>
            <a:endParaRPr lang="en-US"/>
          </a:p>
        </p:txBody>
      </p:sp>
      <p:sp>
        <p:nvSpPr>
          <p:cNvPr id="35842" name="Rectangle 6"/>
          <p:cNvSpPr>
            <a:spLocks noGrp="1"/>
          </p:cNvSpPr>
          <p:nvPr>
            <p:ph type="title"/>
          </p:nvPr>
        </p:nvSpPr>
        <p:spPr/>
        <p:txBody>
          <a:bodyPr/>
          <a:lstStyle/>
          <a:p>
            <a:r>
              <a:rPr lang="en-US" dirty="0"/>
              <a:t>Projecting Future </a:t>
            </a:r>
            <a:br>
              <a:rPr lang="en-US" dirty="0"/>
            </a:br>
            <a:r>
              <a:rPr lang="en-US" dirty="0"/>
              <a:t>Income and Expenses</a:t>
            </a:r>
            <a:endParaRPr lang="en-US" dirty="0" smtClean="0">
              <a:solidFill>
                <a:schemeClr val="accent2"/>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71500" y="1676400"/>
            <a:ext cx="8001000" cy="4094886"/>
          </a:xfrm>
          <a:prstGeom prst="rect">
            <a:avLst/>
          </a:prstGeom>
          <a:effectLst>
            <a:outerShdw blurRad="292100" dist="139700" dir="2700000" algn="ctr" rotWithShape="0">
              <a:srgbClr val="000000">
                <a:alpha val="65000"/>
              </a:srgbClr>
            </a:outerShdw>
          </a:effectLst>
        </p:spPr>
      </p:pic>
    </p:spTree>
    <p:extLst>
      <p:ext uri="{BB962C8B-B14F-4D97-AF65-F5344CB8AC3E}">
        <p14:creationId xmlns:p14="http://schemas.microsoft.com/office/powerpoint/2010/main" xmlns="" val="4122517635"/>
      </p:ext>
    </p:extLst>
  </p:cSld>
  <p:clrMapOvr>
    <a:masterClrMapping/>
  </p:clrMapOvr>
  <p:transition>
    <p:rand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369265" y="1752600"/>
            <a:ext cx="5317535" cy="3581400"/>
          </a:xfrm>
          <a:prstGeom prst="rect">
            <a:avLst/>
          </a:prstGeom>
          <a:ln>
            <a:noFill/>
          </a:ln>
          <a:effectLst>
            <a:outerShdw blurRad="292100" dist="139700" dir="2700000" algn="tl" rotWithShape="0">
              <a:srgbClr val="333333">
                <a:alpha val="65000"/>
              </a:srgbClr>
            </a:outerShdw>
          </a:effectLst>
        </p:spPr>
      </p:pic>
      <p:sp>
        <p:nvSpPr>
          <p:cNvPr id="5" name="Footer Placeholder 4"/>
          <p:cNvSpPr>
            <a:spLocks noGrp="1"/>
          </p:cNvSpPr>
          <p:nvPr>
            <p:ph type="ftr" sz="quarter" idx="10"/>
          </p:nvPr>
        </p:nvSpPr>
        <p:spPr/>
        <p:txBody>
          <a:bodyPr/>
          <a:lstStyle/>
          <a:p>
            <a:r>
              <a:rPr lang="en-US" smtClean="0"/>
              <a:t>New Perspectives on Microsoft Excel 2013</a:t>
            </a:r>
            <a:endParaRPr lang="en-US"/>
          </a:p>
        </p:txBody>
      </p:sp>
      <p:sp>
        <p:nvSpPr>
          <p:cNvPr id="6" name="Slide Number Placeholder 5"/>
          <p:cNvSpPr>
            <a:spLocks noGrp="1"/>
          </p:cNvSpPr>
          <p:nvPr>
            <p:ph type="sldNum" sz="quarter" idx="11"/>
          </p:nvPr>
        </p:nvSpPr>
        <p:spPr/>
        <p:txBody>
          <a:bodyPr/>
          <a:lstStyle/>
          <a:p>
            <a:pPr>
              <a:defRPr/>
            </a:pPr>
            <a:fld id="{F1F98602-7561-414B-88BF-CE45ECA66193}" type="slidenum">
              <a:rPr lang="en-US"/>
              <a:pPr>
                <a:defRPr/>
              </a:pPr>
              <a:t>27</a:t>
            </a:fld>
            <a:endParaRPr lang="en-US"/>
          </a:p>
        </p:txBody>
      </p:sp>
      <p:sp>
        <p:nvSpPr>
          <p:cNvPr id="36865" name="Rectangle 8"/>
          <p:cNvSpPr>
            <a:spLocks noGrp="1"/>
          </p:cNvSpPr>
          <p:nvPr>
            <p:ph type="title"/>
          </p:nvPr>
        </p:nvSpPr>
        <p:spPr/>
        <p:txBody>
          <a:bodyPr/>
          <a:lstStyle/>
          <a:p>
            <a:r>
              <a:rPr lang="en-US" sz="4000" dirty="0"/>
              <a:t>Projecting Future </a:t>
            </a:r>
            <a:br>
              <a:rPr lang="en-US" sz="4000" dirty="0"/>
            </a:br>
            <a:r>
              <a:rPr lang="en-US" sz="4000" dirty="0"/>
              <a:t>Income and Expenses</a:t>
            </a:r>
            <a:endParaRPr lang="en-US" sz="4000" dirty="0" smtClean="0"/>
          </a:p>
        </p:txBody>
      </p:sp>
      <p:sp>
        <p:nvSpPr>
          <p:cNvPr id="36866" name="Rectangle 9"/>
          <p:cNvSpPr>
            <a:spLocks noGrp="1"/>
          </p:cNvSpPr>
          <p:nvPr>
            <p:ph type="body" idx="1"/>
          </p:nvPr>
        </p:nvSpPr>
        <p:spPr>
          <a:xfrm>
            <a:off x="457200" y="1219200"/>
            <a:ext cx="6781800" cy="5105400"/>
          </a:xfrm>
        </p:spPr>
        <p:txBody>
          <a:bodyPr/>
          <a:lstStyle/>
          <a:p>
            <a:r>
              <a:rPr lang="en-US" dirty="0"/>
              <a:t>Exploring Linear and Growth Trends</a:t>
            </a:r>
          </a:p>
          <a:p>
            <a:pPr lvl="1"/>
            <a:r>
              <a:rPr lang="en-US" dirty="0" smtClean="0"/>
              <a:t>Linear trend</a:t>
            </a:r>
          </a:p>
          <a:p>
            <a:pPr lvl="2"/>
            <a:r>
              <a:rPr lang="en-US" dirty="0" smtClean="0"/>
              <a:t>Values change by a </a:t>
            </a:r>
            <a:br>
              <a:rPr lang="en-US" dirty="0" smtClean="0"/>
            </a:br>
            <a:r>
              <a:rPr lang="en-US" dirty="0" smtClean="0"/>
              <a:t>constant amount</a:t>
            </a:r>
          </a:p>
          <a:p>
            <a:pPr lvl="2"/>
            <a:r>
              <a:rPr lang="en-US" dirty="0" smtClean="0"/>
              <a:t>Appears as a straight </a:t>
            </a:r>
            <a:br>
              <a:rPr lang="en-US" dirty="0" smtClean="0"/>
            </a:br>
            <a:r>
              <a:rPr lang="en-US" dirty="0" smtClean="0"/>
              <a:t>line</a:t>
            </a:r>
          </a:p>
          <a:p>
            <a:pPr lvl="1"/>
            <a:r>
              <a:rPr lang="en-US" dirty="0" smtClean="0"/>
              <a:t>Growth trend</a:t>
            </a:r>
          </a:p>
          <a:p>
            <a:pPr lvl="2"/>
            <a:r>
              <a:rPr lang="en-US" dirty="0" smtClean="0"/>
              <a:t>Values change by a </a:t>
            </a:r>
            <a:br>
              <a:rPr lang="en-US" dirty="0" smtClean="0"/>
            </a:br>
            <a:r>
              <a:rPr lang="en-US" dirty="0" smtClean="0"/>
              <a:t>constant percentage</a:t>
            </a:r>
          </a:p>
          <a:p>
            <a:pPr lvl="2"/>
            <a:r>
              <a:rPr lang="en-US" dirty="0" smtClean="0"/>
              <a:t>Appears as a curve; </a:t>
            </a:r>
            <a:br>
              <a:rPr lang="en-US" dirty="0" smtClean="0"/>
            </a:br>
            <a:r>
              <a:rPr lang="en-US" dirty="0" smtClean="0"/>
              <a:t>greatest increases </a:t>
            </a:r>
            <a:br>
              <a:rPr lang="en-US" dirty="0" smtClean="0"/>
            </a:br>
            <a:r>
              <a:rPr lang="en-US" dirty="0" smtClean="0"/>
              <a:t>occur near end of series</a:t>
            </a:r>
          </a:p>
        </p:txBody>
      </p:sp>
    </p:spTree>
    <p:extLst>
      <p:ext uri="{BB962C8B-B14F-4D97-AF65-F5344CB8AC3E}">
        <p14:creationId xmlns:p14="http://schemas.microsoft.com/office/powerpoint/2010/main" xmlns="" val="1042706145"/>
      </p:ext>
    </p:extLst>
  </p:cSld>
  <p:clrMapOvr>
    <a:masterClrMapping/>
  </p:clrMapOvr>
  <p:transition>
    <p:rand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r>
              <a:rPr lang="en-US" smtClean="0"/>
              <a:t>New Perspectives on Microsoft Excel 2013</a:t>
            </a:r>
            <a:endParaRPr lang="en-US"/>
          </a:p>
        </p:txBody>
      </p:sp>
      <p:sp>
        <p:nvSpPr>
          <p:cNvPr id="6" name="Slide Number Placeholder 5"/>
          <p:cNvSpPr>
            <a:spLocks noGrp="1"/>
          </p:cNvSpPr>
          <p:nvPr>
            <p:ph type="sldNum" sz="quarter" idx="11"/>
          </p:nvPr>
        </p:nvSpPr>
        <p:spPr/>
        <p:txBody>
          <a:bodyPr/>
          <a:lstStyle/>
          <a:p>
            <a:pPr>
              <a:defRPr/>
            </a:pPr>
            <a:fld id="{9A19CDE4-954D-4369-A4CE-E36835A3E0DC}" type="slidenum">
              <a:rPr lang="en-US"/>
              <a:pPr>
                <a:defRPr/>
              </a:pPr>
              <a:t>28</a:t>
            </a:fld>
            <a:endParaRPr lang="en-US"/>
          </a:p>
        </p:txBody>
      </p:sp>
      <p:sp>
        <p:nvSpPr>
          <p:cNvPr id="37889" name="Rectangle 2"/>
          <p:cNvSpPr>
            <a:spLocks noGrp="1"/>
          </p:cNvSpPr>
          <p:nvPr>
            <p:ph type="title"/>
          </p:nvPr>
        </p:nvSpPr>
        <p:spPr/>
        <p:txBody>
          <a:bodyPr/>
          <a:lstStyle/>
          <a:p>
            <a:r>
              <a:rPr lang="en-US" sz="4000" dirty="0"/>
              <a:t>Projecting Future </a:t>
            </a:r>
            <a:br>
              <a:rPr lang="en-US" sz="4000" dirty="0"/>
            </a:br>
            <a:r>
              <a:rPr lang="en-US" sz="4000" dirty="0"/>
              <a:t>Income and Expenses</a:t>
            </a:r>
            <a:endParaRPr lang="en-US" sz="4000" dirty="0" smtClean="0"/>
          </a:p>
        </p:txBody>
      </p:sp>
      <p:sp>
        <p:nvSpPr>
          <p:cNvPr id="37890" name="Rectangle 3"/>
          <p:cNvSpPr>
            <a:spLocks noGrp="1"/>
          </p:cNvSpPr>
          <p:nvPr>
            <p:ph type="body" idx="1"/>
          </p:nvPr>
        </p:nvSpPr>
        <p:spPr>
          <a:xfrm>
            <a:off x="457200" y="1219201"/>
            <a:ext cx="8229600" cy="2470666"/>
          </a:xfrm>
        </p:spPr>
        <p:txBody>
          <a:bodyPr/>
          <a:lstStyle/>
          <a:p>
            <a:r>
              <a:rPr lang="en-US" dirty="0"/>
              <a:t>Interpolating from a Starting Value to an Ending Value</a:t>
            </a:r>
            <a:endParaRPr lang="en-US" dirty="0" smtClean="0"/>
          </a:p>
          <a:p>
            <a:pPr lvl="1"/>
            <a:r>
              <a:rPr lang="en-US" dirty="0" smtClean="0"/>
              <a:t>If you know beginning and ending values in a series and whether they constitute a linear or growth trend, AutoFill can fill in missing values</a:t>
            </a:r>
          </a:p>
          <a:p>
            <a:endParaRPr lang="en-US" dirty="0" smtClean="0"/>
          </a:p>
        </p:txBody>
      </p:sp>
      <p:pic>
        <p:nvPicPr>
          <p:cNvPr id="7" name="Picture 6"/>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709484" y="3733800"/>
            <a:ext cx="7725033" cy="2514600"/>
          </a:xfrm>
          <a:prstGeom prst="rect">
            <a:avLst/>
          </a:prstGeom>
          <a:effectLst>
            <a:outerShdw blurRad="292100" dist="139700" dir="2700000" algn="ctr" rotWithShape="0">
              <a:srgbClr val="000000">
                <a:alpha val="65000"/>
              </a:srgbClr>
            </a:outerShdw>
          </a:effectLst>
        </p:spPr>
      </p:pic>
    </p:spTree>
    <p:extLst>
      <p:ext uri="{BB962C8B-B14F-4D97-AF65-F5344CB8AC3E}">
        <p14:creationId xmlns:p14="http://schemas.microsoft.com/office/powerpoint/2010/main" xmlns="" val="1436722846"/>
      </p:ext>
    </p:extLst>
  </p:cSld>
  <p:clrMapOvr>
    <a:masterClrMapping/>
  </p:clrMapOvr>
  <p:transition>
    <p:rand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Projecting Future </a:t>
            </a:r>
            <a:br>
              <a:rPr lang="en-US" dirty="0"/>
            </a:br>
            <a:r>
              <a:rPr lang="en-US" dirty="0"/>
              <a:t>Income and Expenses</a:t>
            </a: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xmlns="" val="0"/>
              </a:ext>
            </a:extLst>
          </a:blip>
          <a:stretch>
            <a:fillRect/>
          </a:stretch>
        </p:blipFill>
        <p:spPr>
          <a:xfrm>
            <a:off x="571500" y="1981200"/>
            <a:ext cx="8001000" cy="3196203"/>
          </a:xfrm>
          <a:effectLst>
            <a:outerShdw blurRad="292100" dist="139700" dir="2700000" algn="ctr" rotWithShape="0">
              <a:srgbClr val="000000">
                <a:alpha val="65000"/>
              </a:srgbClr>
            </a:outerShdw>
          </a:effectLst>
        </p:spPr>
      </p:pic>
      <p:sp>
        <p:nvSpPr>
          <p:cNvPr id="4" name="Footer Placeholder 3"/>
          <p:cNvSpPr>
            <a:spLocks noGrp="1"/>
          </p:cNvSpPr>
          <p:nvPr>
            <p:ph type="ftr" sz="quarter" idx="10"/>
          </p:nvPr>
        </p:nvSpPr>
        <p:spPr/>
        <p:txBody>
          <a:bodyPr/>
          <a:lstStyle/>
          <a:p>
            <a:pPr>
              <a:defRPr/>
            </a:pPr>
            <a:r>
              <a:rPr lang="en-US" smtClean="0"/>
              <a:t>New Perspectives on Microsoft Excel 2013</a:t>
            </a:r>
            <a:endParaRPr lang="en-US" dirty="0"/>
          </a:p>
        </p:txBody>
      </p:sp>
      <p:sp>
        <p:nvSpPr>
          <p:cNvPr id="5" name="Slide Number Placeholder 4"/>
          <p:cNvSpPr>
            <a:spLocks noGrp="1"/>
          </p:cNvSpPr>
          <p:nvPr>
            <p:ph type="sldNum" sz="quarter" idx="11"/>
          </p:nvPr>
        </p:nvSpPr>
        <p:spPr/>
        <p:txBody>
          <a:bodyPr/>
          <a:lstStyle/>
          <a:p>
            <a:pPr>
              <a:defRPr/>
            </a:pPr>
            <a:fld id="{62F6F4FC-A15E-4CCF-A12D-C1B4180DD71A}" type="slidenum">
              <a:rPr lang="en-US" smtClean="0"/>
              <a:pPr>
                <a:defRPr/>
              </a:pPr>
              <a:t>29</a:t>
            </a:fld>
            <a:endParaRPr lang="en-US"/>
          </a:p>
        </p:txBody>
      </p:sp>
    </p:spTree>
    <p:extLst>
      <p:ext uri="{BB962C8B-B14F-4D97-AF65-F5344CB8AC3E}">
        <p14:creationId xmlns:p14="http://schemas.microsoft.com/office/powerpoint/2010/main" xmlns="" val="2701467383"/>
      </p:ext>
    </p:extLst>
  </p:cSld>
  <p:clrMapOvr>
    <a:masterClrMapping/>
  </p:clrMapOvr>
  <p:transition>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0"/>
          </p:nvPr>
        </p:nvSpPr>
        <p:spPr/>
        <p:txBody>
          <a:bodyPr/>
          <a:lstStyle/>
          <a:p>
            <a:r>
              <a:rPr lang="en-US" smtClean="0"/>
              <a:t>New Perspectives on Microsoft Excel 2013</a:t>
            </a:r>
            <a:endParaRPr lang="en-US"/>
          </a:p>
        </p:txBody>
      </p:sp>
      <p:sp>
        <p:nvSpPr>
          <p:cNvPr id="5" name="Slide Number Placeholder 5"/>
          <p:cNvSpPr>
            <a:spLocks noGrp="1"/>
          </p:cNvSpPr>
          <p:nvPr>
            <p:ph type="sldNum" sz="quarter" idx="11"/>
          </p:nvPr>
        </p:nvSpPr>
        <p:spPr/>
        <p:txBody>
          <a:bodyPr/>
          <a:lstStyle/>
          <a:p>
            <a:pPr>
              <a:defRPr/>
            </a:pPr>
            <a:fld id="{D25D8ED6-7102-40A3-8A78-9EE1A6F2F3A3}" type="slidenum">
              <a:rPr lang="en-US"/>
              <a:pPr>
                <a:defRPr/>
              </a:pPr>
              <a:t>3</a:t>
            </a:fld>
            <a:endParaRPr lang="en-US"/>
          </a:p>
        </p:txBody>
      </p:sp>
      <p:sp>
        <p:nvSpPr>
          <p:cNvPr id="13314" name="Rectangle 2"/>
          <p:cNvSpPr>
            <a:spLocks noGrp="1"/>
          </p:cNvSpPr>
          <p:nvPr>
            <p:ph type="title"/>
          </p:nvPr>
        </p:nvSpPr>
        <p:spPr/>
        <p:txBody>
          <a:bodyPr/>
          <a:lstStyle/>
          <a:p>
            <a:r>
              <a:rPr lang="en-US" dirty="0" smtClean="0"/>
              <a:t>Objectives</a:t>
            </a:r>
          </a:p>
        </p:txBody>
      </p:sp>
      <p:sp>
        <p:nvSpPr>
          <p:cNvPr id="13315" name="Rectangle 3"/>
          <p:cNvSpPr>
            <a:spLocks noGrp="1"/>
          </p:cNvSpPr>
          <p:nvPr>
            <p:ph type="body" idx="1"/>
          </p:nvPr>
        </p:nvSpPr>
        <p:spPr>
          <a:xfrm>
            <a:off x="457200" y="1219200"/>
            <a:ext cx="8229600" cy="4906963"/>
          </a:xfrm>
        </p:spPr>
        <p:txBody>
          <a:bodyPr/>
          <a:lstStyle/>
          <a:p>
            <a:r>
              <a:rPr lang="en-US" smtClean="0"/>
              <a:t>Determine a payback period</a:t>
            </a:r>
          </a:p>
          <a:p>
            <a:r>
              <a:rPr lang="en-US" smtClean="0"/>
              <a:t>Calculate a net present value</a:t>
            </a:r>
          </a:p>
          <a:p>
            <a:r>
              <a:rPr lang="en-US" smtClean="0"/>
              <a:t>Calculate an internal rate of return</a:t>
            </a:r>
          </a:p>
          <a:p>
            <a:r>
              <a:rPr lang="en-US" smtClean="0"/>
              <a:t>Trace a formula error to its source</a:t>
            </a:r>
          </a:p>
        </p:txBody>
      </p:sp>
    </p:spTree>
    <p:extLst>
      <p:ext uri="{BB962C8B-B14F-4D97-AF65-F5344CB8AC3E}">
        <p14:creationId xmlns:p14="http://schemas.microsoft.com/office/powerpoint/2010/main" xmlns="" val="2103591126"/>
      </p:ext>
    </p:extLst>
  </p:cSld>
  <p:clrMapOvr>
    <a:masterClrMapping/>
  </p:clrMapOvr>
  <p:transition>
    <p:rand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Projecting Future </a:t>
            </a:r>
            <a:br>
              <a:rPr lang="en-US" dirty="0"/>
            </a:br>
            <a:r>
              <a:rPr lang="en-US" dirty="0"/>
              <a:t>Income and Expenses</a:t>
            </a:r>
          </a:p>
        </p:txBody>
      </p:sp>
      <p:sp>
        <p:nvSpPr>
          <p:cNvPr id="3" name="Content Placeholder 2"/>
          <p:cNvSpPr>
            <a:spLocks noGrp="1"/>
          </p:cNvSpPr>
          <p:nvPr>
            <p:ph idx="1"/>
          </p:nvPr>
        </p:nvSpPr>
        <p:spPr>
          <a:xfrm>
            <a:off x="457200" y="1219201"/>
            <a:ext cx="8305800" cy="2590800"/>
          </a:xfrm>
        </p:spPr>
        <p:txBody>
          <a:bodyPr/>
          <a:lstStyle/>
          <a:p>
            <a:r>
              <a:rPr lang="en-US" dirty="0" smtClean="0"/>
              <a:t>Calculating the Cost of Sales</a:t>
            </a:r>
          </a:p>
          <a:p>
            <a:pPr lvl="1"/>
            <a:r>
              <a:rPr lang="en-US" dirty="0" smtClean="0"/>
              <a:t>Another part </a:t>
            </a:r>
            <a:r>
              <a:rPr lang="en-US" dirty="0"/>
              <a:t>of the income statement </a:t>
            </a:r>
            <a:r>
              <a:rPr lang="en-US" dirty="0" smtClean="0"/>
              <a:t>is the </a:t>
            </a:r>
            <a:r>
              <a:rPr lang="en-US" dirty="0"/>
              <a:t>cost of sales, also known as the </a:t>
            </a:r>
            <a:r>
              <a:rPr lang="en-US" dirty="0" smtClean="0"/>
              <a:t>cost of </a:t>
            </a:r>
            <a:r>
              <a:rPr lang="en-US" dirty="0"/>
              <a:t>goods </a:t>
            </a:r>
            <a:r>
              <a:rPr lang="en-US" dirty="0" smtClean="0"/>
              <a:t>sold</a:t>
            </a:r>
          </a:p>
          <a:p>
            <a:pPr lvl="1"/>
            <a:r>
              <a:rPr lang="en-US" dirty="0" smtClean="0"/>
              <a:t>The difference between sales revenue and cost of goods sold is known as </a:t>
            </a:r>
            <a:r>
              <a:rPr lang="en-US" b="1" dirty="0" smtClean="0"/>
              <a:t>gross profit</a:t>
            </a:r>
            <a:endParaRPr lang="en-US" dirty="0" smtClean="0"/>
          </a:p>
          <a:p>
            <a:endParaRPr lang="en-US" dirty="0"/>
          </a:p>
        </p:txBody>
      </p:sp>
      <p:sp>
        <p:nvSpPr>
          <p:cNvPr id="4" name="Footer Placeholder 3"/>
          <p:cNvSpPr>
            <a:spLocks noGrp="1"/>
          </p:cNvSpPr>
          <p:nvPr>
            <p:ph type="ftr" sz="quarter" idx="10"/>
          </p:nvPr>
        </p:nvSpPr>
        <p:spPr/>
        <p:txBody>
          <a:bodyPr/>
          <a:lstStyle/>
          <a:p>
            <a:pPr>
              <a:defRPr/>
            </a:pPr>
            <a:r>
              <a:rPr lang="en-US" smtClean="0"/>
              <a:t>New Perspectives on Microsoft Excel 2013</a:t>
            </a:r>
            <a:endParaRPr lang="en-US" dirty="0"/>
          </a:p>
        </p:txBody>
      </p:sp>
      <p:sp>
        <p:nvSpPr>
          <p:cNvPr id="5" name="Slide Number Placeholder 4"/>
          <p:cNvSpPr>
            <a:spLocks noGrp="1"/>
          </p:cNvSpPr>
          <p:nvPr>
            <p:ph type="sldNum" sz="quarter" idx="11"/>
          </p:nvPr>
        </p:nvSpPr>
        <p:spPr/>
        <p:txBody>
          <a:bodyPr/>
          <a:lstStyle/>
          <a:p>
            <a:pPr>
              <a:defRPr/>
            </a:pPr>
            <a:fld id="{62F6F4FC-A15E-4CCF-A12D-C1B4180DD71A}" type="slidenum">
              <a:rPr lang="en-US" smtClean="0"/>
              <a:pPr>
                <a:defRPr/>
              </a:pPr>
              <a:t>30</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600200" y="3657600"/>
            <a:ext cx="5943600" cy="266347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3302733160"/>
      </p:ext>
    </p:extLst>
  </p:cSld>
  <p:clrMapOvr>
    <a:masterClrMapping/>
  </p:clrMapOvr>
  <p:transition>
    <p:random/>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0"/>
          </p:nvPr>
        </p:nvSpPr>
        <p:spPr/>
        <p:txBody>
          <a:bodyPr/>
          <a:lstStyle/>
          <a:p>
            <a:r>
              <a:rPr lang="en-US" smtClean="0"/>
              <a:t>New Perspectives on Microsoft Excel 2013</a:t>
            </a:r>
            <a:endParaRPr lang="en-US"/>
          </a:p>
        </p:txBody>
      </p:sp>
      <p:sp>
        <p:nvSpPr>
          <p:cNvPr id="5" name="Slide Number Placeholder 5"/>
          <p:cNvSpPr>
            <a:spLocks noGrp="1"/>
          </p:cNvSpPr>
          <p:nvPr>
            <p:ph type="sldNum" sz="quarter" idx="11"/>
          </p:nvPr>
        </p:nvSpPr>
        <p:spPr/>
        <p:txBody>
          <a:bodyPr/>
          <a:lstStyle/>
          <a:p>
            <a:pPr>
              <a:defRPr/>
            </a:pPr>
            <a:fld id="{4B524BD8-18B6-48D4-9636-15B631F6635D}" type="slidenum">
              <a:rPr lang="en-US"/>
              <a:pPr>
                <a:defRPr/>
              </a:pPr>
              <a:t>31</a:t>
            </a:fld>
            <a:endParaRPr lang="en-US"/>
          </a:p>
        </p:txBody>
      </p:sp>
      <p:sp>
        <p:nvSpPr>
          <p:cNvPr id="39937" name="Rectangle 2"/>
          <p:cNvSpPr>
            <a:spLocks noGrp="1"/>
          </p:cNvSpPr>
          <p:nvPr>
            <p:ph type="title"/>
          </p:nvPr>
        </p:nvSpPr>
        <p:spPr/>
        <p:txBody>
          <a:bodyPr/>
          <a:lstStyle/>
          <a:p>
            <a:r>
              <a:rPr lang="en-US" dirty="0"/>
              <a:t>Projecting Future </a:t>
            </a:r>
            <a:br>
              <a:rPr lang="en-US" dirty="0"/>
            </a:br>
            <a:r>
              <a:rPr lang="en-US" dirty="0"/>
              <a:t>Income and Expenses</a:t>
            </a:r>
            <a:endParaRPr lang="en-US" dirty="0" smtClean="0"/>
          </a:p>
        </p:txBody>
      </p:sp>
      <p:sp>
        <p:nvSpPr>
          <p:cNvPr id="39938" name="Rectangle 3"/>
          <p:cNvSpPr>
            <a:spLocks noGrp="1"/>
          </p:cNvSpPr>
          <p:nvPr>
            <p:ph type="body" idx="1"/>
          </p:nvPr>
        </p:nvSpPr>
        <p:spPr>
          <a:xfrm>
            <a:off x="457200" y="1219200"/>
            <a:ext cx="8229600" cy="5029200"/>
          </a:xfrm>
        </p:spPr>
        <p:txBody>
          <a:bodyPr/>
          <a:lstStyle/>
          <a:p>
            <a:pPr marL="0" indent="0"/>
            <a:r>
              <a:rPr lang="en-US" dirty="0" smtClean="0"/>
              <a:t>  </a:t>
            </a:r>
            <a:r>
              <a:rPr lang="en-US" dirty="0"/>
              <a:t>Extrapolating from a Series of Values</a:t>
            </a:r>
            <a:endParaRPr lang="en-US" dirty="0" smtClean="0"/>
          </a:p>
          <a:p>
            <a:pPr marL="857250" lvl="1" indent="-457200"/>
            <a:r>
              <a:rPr lang="en-US" dirty="0" smtClean="0"/>
              <a:t>Differs from interpolation in that only a starting value is provided</a:t>
            </a:r>
          </a:p>
          <a:p>
            <a:pPr marL="857250" lvl="1" indent="-457200"/>
            <a:r>
              <a:rPr lang="en-US" dirty="0" smtClean="0"/>
              <a:t>Succeeding </a:t>
            </a:r>
            <a:r>
              <a:rPr lang="en-US" dirty="0"/>
              <a:t>values are estimated by </a:t>
            </a:r>
            <a:r>
              <a:rPr lang="en-US" dirty="0" smtClean="0"/>
              <a:t>assuming       that values </a:t>
            </a:r>
            <a:r>
              <a:rPr lang="en-US" dirty="0"/>
              <a:t>follow a </a:t>
            </a:r>
            <a:r>
              <a:rPr lang="en-US" dirty="0" smtClean="0"/>
              <a:t>trend</a:t>
            </a:r>
            <a:endParaRPr lang="en-US" dirty="0"/>
          </a:p>
          <a:p>
            <a:pPr marL="857250" lvl="1" indent="-457200"/>
            <a:r>
              <a:rPr lang="en-US" dirty="0" smtClean="0"/>
              <a:t>Excel can extrapolate a data series based on either a linear trend or a growth trend</a:t>
            </a:r>
          </a:p>
          <a:p>
            <a:pPr marL="1257300" lvl="2" indent="-457200"/>
            <a:r>
              <a:rPr lang="en-US" dirty="0" smtClean="0"/>
              <a:t>With a linear trend, values are assumed to change by a constant amount</a:t>
            </a:r>
          </a:p>
          <a:p>
            <a:pPr marL="1257300" lvl="2" indent="-457200"/>
            <a:r>
              <a:rPr lang="en-US" dirty="0" smtClean="0"/>
              <a:t>With </a:t>
            </a:r>
            <a:r>
              <a:rPr lang="en-US" dirty="0"/>
              <a:t>a growth trend, </a:t>
            </a:r>
            <a:r>
              <a:rPr lang="en-US" dirty="0" smtClean="0"/>
              <a:t>values are </a:t>
            </a:r>
            <a:r>
              <a:rPr lang="en-US" dirty="0"/>
              <a:t>assumed to change by a constant </a:t>
            </a:r>
            <a:r>
              <a:rPr lang="en-US" dirty="0" smtClean="0"/>
              <a:t>percentage</a:t>
            </a:r>
            <a:endParaRPr lang="en-US" dirty="0"/>
          </a:p>
        </p:txBody>
      </p:sp>
    </p:spTree>
    <p:extLst>
      <p:ext uri="{BB962C8B-B14F-4D97-AF65-F5344CB8AC3E}">
        <p14:creationId xmlns:p14="http://schemas.microsoft.com/office/powerpoint/2010/main" xmlns="" val="2114470335"/>
      </p:ext>
    </p:extLst>
  </p:cSld>
  <p:clrMapOvr>
    <a:masterClrMapping/>
  </p:clrMapOvr>
  <p:transition>
    <p:rand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0"/>
          </p:nvPr>
        </p:nvSpPr>
        <p:spPr/>
        <p:txBody>
          <a:bodyPr/>
          <a:lstStyle/>
          <a:p>
            <a:r>
              <a:rPr lang="en-US" smtClean="0"/>
              <a:t>New Perspectives on Microsoft Excel 2013</a:t>
            </a:r>
            <a:endParaRPr lang="en-US"/>
          </a:p>
        </p:txBody>
      </p:sp>
      <p:sp>
        <p:nvSpPr>
          <p:cNvPr id="5" name="Slide Number Placeholder 5"/>
          <p:cNvSpPr>
            <a:spLocks noGrp="1"/>
          </p:cNvSpPr>
          <p:nvPr>
            <p:ph type="sldNum" sz="quarter" idx="11"/>
          </p:nvPr>
        </p:nvSpPr>
        <p:spPr/>
        <p:txBody>
          <a:bodyPr/>
          <a:lstStyle/>
          <a:p>
            <a:pPr>
              <a:defRPr/>
            </a:pPr>
            <a:fld id="{4B524BD8-18B6-48D4-9636-15B631F6635D}" type="slidenum">
              <a:rPr lang="en-US"/>
              <a:pPr>
                <a:defRPr/>
              </a:pPr>
              <a:t>32</a:t>
            </a:fld>
            <a:endParaRPr lang="en-US"/>
          </a:p>
        </p:txBody>
      </p:sp>
      <p:sp>
        <p:nvSpPr>
          <p:cNvPr id="39937" name="Rectangle 2"/>
          <p:cNvSpPr>
            <a:spLocks noGrp="1"/>
          </p:cNvSpPr>
          <p:nvPr>
            <p:ph type="title"/>
          </p:nvPr>
        </p:nvSpPr>
        <p:spPr/>
        <p:txBody>
          <a:bodyPr/>
          <a:lstStyle/>
          <a:p>
            <a:r>
              <a:rPr lang="en-US" dirty="0"/>
              <a:t>Projecting Future </a:t>
            </a:r>
            <a:br>
              <a:rPr lang="en-US" dirty="0"/>
            </a:br>
            <a:r>
              <a:rPr lang="en-US" dirty="0"/>
              <a:t>Income and Expenses</a:t>
            </a:r>
            <a:endParaRPr lang="en-US" dirty="0" smtClean="0"/>
          </a:p>
        </p:txBody>
      </p:sp>
      <p:sp>
        <p:nvSpPr>
          <p:cNvPr id="39938" name="Rectangle 3"/>
          <p:cNvSpPr>
            <a:spLocks noGrp="1"/>
          </p:cNvSpPr>
          <p:nvPr>
            <p:ph type="body" idx="1"/>
          </p:nvPr>
        </p:nvSpPr>
        <p:spPr>
          <a:xfrm>
            <a:off x="457200" y="1219201"/>
            <a:ext cx="8229600" cy="2590800"/>
          </a:xfrm>
        </p:spPr>
        <p:txBody>
          <a:bodyPr/>
          <a:lstStyle/>
          <a:p>
            <a:r>
              <a:rPr lang="en-US" dirty="0"/>
              <a:t>Extrapolating from a Series of Values</a:t>
            </a:r>
          </a:p>
          <a:p>
            <a:pPr lvl="1"/>
            <a:r>
              <a:rPr lang="en-US" dirty="0" smtClean="0"/>
              <a:t>To extrapolate a </a:t>
            </a:r>
            <a:r>
              <a:rPr lang="en-US" dirty="0"/>
              <a:t>data </a:t>
            </a:r>
            <a:r>
              <a:rPr lang="en-US" dirty="0" smtClean="0"/>
              <a:t>series:</a:t>
            </a:r>
          </a:p>
          <a:p>
            <a:pPr lvl="1"/>
            <a:r>
              <a:rPr lang="en-US" dirty="0" smtClean="0"/>
              <a:t>Provide </a:t>
            </a:r>
            <a:r>
              <a:rPr lang="en-US" dirty="0"/>
              <a:t>a step value representing the amount by which each </a:t>
            </a:r>
            <a:r>
              <a:rPr lang="en-US" dirty="0" smtClean="0"/>
              <a:t>value is </a:t>
            </a:r>
            <a:r>
              <a:rPr lang="en-US" dirty="0"/>
              <a:t>changed </a:t>
            </a:r>
            <a:endParaRPr lang="en-US" dirty="0" smtClean="0"/>
          </a:p>
          <a:p>
            <a:pPr lvl="1"/>
            <a:r>
              <a:rPr lang="en-US" dirty="0" smtClean="0"/>
              <a:t>You </a:t>
            </a:r>
            <a:r>
              <a:rPr lang="en-US" dirty="0"/>
              <a:t>do not have to specify a stopping </a:t>
            </a:r>
            <a:r>
              <a:rPr lang="en-US" dirty="0" smtClean="0"/>
              <a:t>value</a:t>
            </a:r>
            <a:endParaRPr lang="en-US" sz="2800" dirty="0" smtClean="0"/>
          </a:p>
        </p:txBody>
      </p:sp>
      <p:pic>
        <p:nvPicPr>
          <p:cNvPr id="6" name="Content Placeholder 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bwMode="auto">
          <a:xfrm>
            <a:off x="1143000" y="3797674"/>
            <a:ext cx="6858000" cy="2430933"/>
          </a:xfrm>
          <a:prstGeom prst="rect">
            <a:avLst/>
          </a:prstGeom>
          <a:noFill/>
          <a:ln w="9525">
            <a:noFill/>
            <a:miter lim="800000"/>
            <a:headEnd/>
            <a:tailEnd/>
          </a:ln>
          <a:effectLst>
            <a:outerShdw blurRad="292100" dist="139700" dir="2700000" algn="ctr" rotWithShape="0">
              <a:srgbClr val="000000">
                <a:alpha val="65000"/>
              </a:srgbClr>
            </a:outerShdw>
          </a:effectLst>
        </p:spPr>
      </p:pic>
    </p:spTree>
    <p:extLst>
      <p:ext uri="{BB962C8B-B14F-4D97-AF65-F5344CB8AC3E}">
        <p14:creationId xmlns:p14="http://schemas.microsoft.com/office/powerpoint/2010/main" xmlns="" val="463173451"/>
      </p:ext>
    </p:extLst>
  </p:cSld>
  <p:clrMapOvr>
    <a:masterClrMapping/>
  </p:clrMapOvr>
  <p:transition>
    <p:rand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0"/>
          </p:nvPr>
        </p:nvSpPr>
        <p:spPr/>
        <p:txBody>
          <a:bodyPr/>
          <a:lstStyle/>
          <a:p>
            <a:r>
              <a:rPr lang="en-US" smtClean="0"/>
              <a:t>New Perspectives on Microsoft Excel 2013</a:t>
            </a:r>
            <a:endParaRPr lang="en-US"/>
          </a:p>
        </p:txBody>
      </p:sp>
      <p:sp>
        <p:nvSpPr>
          <p:cNvPr id="5" name="Slide Number Placeholder 5"/>
          <p:cNvSpPr>
            <a:spLocks noGrp="1"/>
          </p:cNvSpPr>
          <p:nvPr>
            <p:ph type="sldNum" sz="quarter" idx="11"/>
          </p:nvPr>
        </p:nvSpPr>
        <p:spPr/>
        <p:txBody>
          <a:bodyPr/>
          <a:lstStyle/>
          <a:p>
            <a:pPr>
              <a:defRPr/>
            </a:pPr>
            <a:fld id="{3A997C6C-2FF5-4A5E-8861-70327A68D885}" type="slidenum">
              <a:rPr lang="en-US"/>
              <a:pPr>
                <a:defRPr/>
              </a:pPr>
              <a:t>33</a:t>
            </a:fld>
            <a:endParaRPr lang="en-US"/>
          </a:p>
        </p:txBody>
      </p:sp>
      <p:sp>
        <p:nvSpPr>
          <p:cNvPr id="40962" name="Rectangle 6"/>
          <p:cNvSpPr>
            <a:spLocks noGrp="1"/>
          </p:cNvSpPr>
          <p:nvPr>
            <p:ph type="title"/>
          </p:nvPr>
        </p:nvSpPr>
        <p:spPr/>
        <p:txBody>
          <a:bodyPr/>
          <a:lstStyle/>
          <a:p>
            <a:r>
              <a:rPr lang="en-US" dirty="0" smtClean="0"/>
              <a:t>Calculating Depreciation of Assets</a:t>
            </a:r>
          </a:p>
        </p:txBody>
      </p:sp>
      <p:sp>
        <p:nvSpPr>
          <p:cNvPr id="40963" name="Rectangle 7"/>
          <p:cNvSpPr>
            <a:spLocks noGrp="1"/>
          </p:cNvSpPr>
          <p:nvPr>
            <p:ph type="body" idx="1"/>
          </p:nvPr>
        </p:nvSpPr>
        <p:spPr>
          <a:xfrm>
            <a:off x="457200" y="1219200"/>
            <a:ext cx="8229600" cy="4906963"/>
          </a:xfrm>
        </p:spPr>
        <p:txBody>
          <a:bodyPr/>
          <a:lstStyle/>
          <a:p>
            <a:r>
              <a:rPr lang="en-US" sz="2800" b="1" dirty="0" smtClean="0"/>
              <a:t>Tangible assets </a:t>
            </a:r>
            <a:r>
              <a:rPr lang="en-US" sz="2800" dirty="0" smtClean="0"/>
              <a:t>are </a:t>
            </a:r>
            <a:r>
              <a:rPr lang="en-US" sz="2800" dirty="0"/>
              <a:t>a company’s non-cash assets such as equipment, land, buildings, </a:t>
            </a:r>
            <a:r>
              <a:rPr lang="en-US" sz="2800" dirty="0" smtClean="0"/>
              <a:t>and vehicles</a:t>
            </a:r>
          </a:p>
          <a:p>
            <a:r>
              <a:rPr lang="en-US" sz="2800" dirty="0"/>
              <a:t>Tangible assets wear down over time and lose their value; </a:t>
            </a:r>
            <a:r>
              <a:rPr lang="en-US" sz="2800" dirty="0" smtClean="0"/>
              <a:t>the </a:t>
            </a:r>
            <a:r>
              <a:rPr lang="en-US" sz="2800" dirty="0"/>
              <a:t>loss of the asset’s original value doesn’t usually happen all at once, but </a:t>
            </a:r>
            <a:r>
              <a:rPr lang="en-US" sz="2800" dirty="0" smtClean="0"/>
              <a:t>is spread </a:t>
            </a:r>
            <a:r>
              <a:rPr lang="en-US" sz="2800" dirty="0"/>
              <a:t>out over several years in a process known as depreciation</a:t>
            </a:r>
            <a:endParaRPr lang="en-US" sz="2800" dirty="0" smtClean="0"/>
          </a:p>
          <a:p>
            <a:r>
              <a:rPr lang="en-US" sz="2800" dirty="0"/>
              <a:t>Different types of tangible assets have different rates of </a:t>
            </a:r>
            <a:r>
              <a:rPr lang="en-US" sz="2800" dirty="0" smtClean="0"/>
              <a:t>depreciation:</a:t>
            </a:r>
          </a:p>
          <a:p>
            <a:pPr lvl="1"/>
            <a:r>
              <a:rPr lang="en-US" sz="2400" dirty="0" smtClean="0"/>
              <a:t>Some </a:t>
            </a:r>
            <a:r>
              <a:rPr lang="en-US" sz="2400" dirty="0"/>
              <a:t>items depreciate faster than </a:t>
            </a:r>
            <a:r>
              <a:rPr lang="en-US" sz="2400" dirty="0" smtClean="0"/>
              <a:t>others</a:t>
            </a:r>
          </a:p>
          <a:p>
            <a:pPr lvl="1"/>
            <a:r>
              <a:rPr lang="en-US" sz="2400" dirty="0" smtClean="0"/>
              <a:t>Some items </a:t>
            </a:r>
            <a:r>
              <a:rPr lang="en-US" sz="2400" dirty="0"/>
              <a:t>maintain their value for </a:t>
            </a:r>
            <a:r>
              <a:rPr lang="en-US" sz="2400" dirty="0" smtClean="0"/>
              <a:t>longer</a:t>
            </a:r>
            <a:endParaRPr lang="en-US" sz="2400" dirty="0"/>
          </a:p>
        </p:txBody>
      </p:sp>
    </p:spTree>
    <p:extLst>
      <p:ext uri="{BB962C8B-B14F-4D97-AF65-F5344CB8AC3E}">
        <p14:creationId xmlns:p14="http://schemas.microsoft.com/office/powerpoint/2010/main" xmlns="" val="750620762"/>
      </p:ext>
    </p:extLst>
  </p:cSld>
  <p:clrMapOvr>
    <a:masterClrMapping/>
  </p:clrMapOvr>
  <p:transition>
    <p:rand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Calculating Depreciation of Assets</a:t>
            </a:r>
          </a:p>
        </p:txBody>
      </p:sp>
      <p:sp>
        <p:nvSpPr>
          <p:cNvPr id="3" name="Content Placeholder 2"/>
          <p:cNvSpPr>
            <a:spLocks noGrp="1"/>
          </p:cNvSpPr>
          <p:nvPr>
            <p:ph idx="1"/>
          </p:nvPr>
        </p:nvSpPr>
        <p:spPr/>
        <p:txBody>
          <a:bodyPr/>
          <a:lstStyle/>
          <a:p>
            <a:r>
              <a:rPr lang="en-US" sz="2800" dirty="0"/>
              <a:t>To calculate the depreciation of an asset, you need to know the </a:t>
            </a:r>
            <a:r>
              <a:rPr lang="en-US" sz="2800" dirty="0" smtClean="0"/>
              <a:t>following:</a:t>
            </a:r>
            <a:endParaRPr lang="en-US" sz="2800" dirty="0"/>
          </a:p>
          <a:p>
            <a:pPr lvl="1"/>
            <a:r>
              <a:rPr lang="en-US" dirty="0" smtClean="0"/>
              <a:t>Asset’s </a:t>
            </a:r>
            <a:r>
              <a:rPr lang="en-US" dirty="0"/>
              <a:t>original cost</a:t>
            </a:r>
          </a:p>
          <a:p>
            <a:pPr lvl="1"/>
            <a:r>
              <a:rPr lang="en-US" dirty="0" smtClean="0"/>
              <a:t>Length of the asset’s </a:t>
            </a:r>
            <a:r>
              <a:rPr lang="en-US" dirty="0"/>
              <a:t>useful life</a:t>
            </a:r>
          </a:p>
          <a:p>
            <a:pPr lvl="1"/>
            <a:r>
              <a:rPr lang="en-US" dirty="0" smtClean="0"/>
              <a:t>Asset’s </a:t>
            </a:r>
            <a:r>
              <a:rPr lang="en-US" b="1" dirty="0" smtClean="0"/>
              <a:t>salvage </a:t>
            </a:r>
            <a:r>
              <a:rPr lang="en-US" b="1" dirty="0"/>
              <a:t>value</a:t>
            </a:r>
            <a:r>
              <a:rPr lang="en-US" dirty="0"/>
              <a:t> (value at the end of its useful life)</a:t>
            </a:r>
          </a:p>
          <a:p>
            <a:pPr lvl="1"/>
            <a:r>
              <a:rPr lang="en-US" dirty="0"/>
              <a:t>Rate at which the asset is depreciated over </a:t>
            </a:r>
            <a:r>
              <a:rPr lang="en-US" dirty="0" smtClean="0"/>
              <a:t>time</a:t>
            </a:r>
          </a:p>
          <a:p>
            <a:r>
              <a:rPr lang="en-US" sz="2800" dirty="0"/>
              <a:t>There are several ways to depreciate an </a:t>
            </a:r>
            <a:r>
              <a:rPr lang="en-US" sz="2800" dirty="0" smtClean="0"/>
              <a:t>asset</a:t>
            </a:r>
          </a:p>
          <a:p>
            <a:pPr lvl="1"/>
            <a:r>
              <a:rPr lang="en-US" dirty="0" smtClean="0"/>
              <a:t>Straight-line depreciation</a:t>
            </a:r>
          </a:p>
          <a:p>
            <a:pPr lvl="1"/>
            <a:r>
              <a:rPr lang="en-US" dirty="0" smtClean="0"/>
              <a:t>Declining balance depreciation</a:t>
            </a:r>
            <a:endParaRPr lang="en-US" dirty="0"/>
          </a:p>
          <a:p>
            <a:endParaRPr lang="en-US" dirty="0"/>
          </a:p>
        </p:txBody>
      </p:sp>
      <p:sp>
        <p:nvSpPr>
          <p:cNvPr id="4" name="Footer Placeholder 3"/>
          <p:cNvSpPr>
            <a:spLocks noGrp="1"/>
          </p:cNvSpPr>
          <p:nvPr>
            <p:ph type="ftr" sz="quarter" idx="10"/>
          </p:nvPr>
        </p:nvSpPr>
        <p:spPr/>
        <p:txBody>
          <a:bodyPr/>
          <a:lstStyle/>
          <a:p>
            <a:pPr>
              <a:defRPr/>
            </a:pPr>
            <a:r>
              <a:rPr lang="en-US" smtClean="0"/>
              <a:t>New Perspectives on Microsoft Excel 2013</a:t>
            </a:r>
            <a:endParaRPr lang="en-US" dirty="0"/>
          </a:p>
        </p:txBody>
      </p:sp>
      <p:sp>
        <p:nvSpPr>
          <p:cNvPr id="5" name="Slide Number Placeholder 4"/>
          <p:cNvSpPr>
            <a:spLocks noGrp="1"/>
          </p:cNvSpPr>
          <p:nvPr>
            <p:ph type="sldNum" sz="quarter" idx="11"/>
          </p:nvPr>
        </p:nvSpPr>
        <p:spPr/>
        <p:txBody>
          <a:bodyPr/>
          <a:lstStyle/>
          <a:p>
            <a:pPr>
              <a:defRPr/>
            </a:pPr>
            <a:fld id="{62F6F4FC-A15E-4CCF-A12D-C1B4180DD71A}" type="slidenum">
              <a:rPr lang="en-US" smtClean="0"/>
              <a:pPr>
                <a:defRPr/>
              </a:pPr>
              <a:t>34</a:t>
            </a:fld>
            <a:endParaRPr lang="en-US"/>
          </a:p>
        </p:txBody>
      </p:sp>
    </p:spTree>
    <p:extLst>
      <p:ext uri="{BB962C8B-B14F-4D97-AF65-F5344CB8AC3E}">
        <p14:creationId xmlns:p14="http://schemas.microsoft.com/office/powerpoint/2010/main" xmlns="" val="2319509981"/>
      </p:ext>
    </p:extLst>
  </p:cSld>
  <p:clrMapOvr>
    <a:masterClrMapping/>
  </p:clrMapOvr>
  <p:transition>
    <p:random/>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Calculating Depreciation of Assets</a:t>
            </a:r>
          </a:p>
        </p:txBody>
      </p:sp>
      <p:sp>
        <p:nvSpPr>
          <p:cNvPr id="3" name="Content Placeholder 2"/>
          <p:cNvSpPr>
            <a:spLocks noGrp="1"/>
          </p:cNvSpPr>
          <p:nvPr>
            <p:ph idx="1"/>
          </p:nvPr>
        </p:nvSpPr>
        <p:spPr/>
        <p:txBody>
          <a:bodyPr/>
          <a:lstStyle/>
          <a:p>
            <a:r>
              <a:rPr lang="en-US" dirty="0" smtClean="0"/>
              <a:t>Straight-Line Depreciation</a:t>
            </a:r>
          </a:p>
          <a:p>
            <a:pPr lvl="1"/>
            <a:r>
              <a:rPr lang="en-US" dirty="0" smtClean="0"/>
              <a:t>With </a:t>
            </a:r>
            <a:r>
              <a:rPr lang="en-US" b="1" dirty="0"/>
              <a:t>straight-line depreciation</a:t>
            </a:r>
            <a:r>
              <a:rPr lang="en-US" dirty="0"/>
              <a:t>, the asset loses value by equal amounts each year </a:t>
            </a:r>
            <a:r>
              <a:rPr lang="en-US" dirty="0" smtClean="0"/>
              <a:t>until it </a:t>
            </a:r>
            <a:r>
              <a:rPr lang="en-US" dirty="0"/>
              <a:t>reaches the salvage value at the end of its useful </a:t>
            </a:r>
            <a:r>
              <a:rPr lang="en-US" dirty="0" smtClean="0"/>
              <a:t>life</a:t>
            </a:r>
          </a:p>
          <a:p>
            <a:pPr lvl="1"/>
            <a:r>
              <a:rPr lang="en-US" dirty="0" smtClean="0"/>
              <a:t>The </a:t>
            </a:r>
            <a:r>
              <a:rPr lang="en-US" dirty="0"/>
              <a:t>SLN </a:t>
            </a:r>
            <a:r>
              <a:rPr lang="en-US" dirty="0" smtClean="0"/>
              <a:t>function has </a:t>
            </a:r>
            <a:r>
              <a:rPr lang="en-US" dirty="0"/>
              <a:t>the </a:t>
            </a:r>
            <a:r>
              <a:rPr lang="en-US" dirty="0" smtClean="0"/>
              <a:t>syntax:</a:t>
            </a:r>
          </a:p>
          <a:p>
            <a:pPr marL="457200" lvl="1" indent="0" algn="ctr">
              <a:buNone/>
            </a:pPr>
            <a:r>
              <a:rPr lang="en-US" b="1" dirty="0" smtClean="0">
                <a:solidFill>
                  <a:srgbClr val="20409A"/>
                </a:solidFill>
              </a:rPr>
              <a:t>SLN(</a:t>
            </a:r>
            <a:r>
              <a:rPr lang="en-US" b="1" i="1" dirty="0" smtClean="0">
                <a:solidFill>
                  <a:srgbClr val="20409A"/>
                </a:solidFill>
              </a:rPr>
              <a:t>cost</a:t>
            </a:r>
            <a:r>
              <a:rPr lang="en-US" b="1" dirty="0">
                <a:solidFill>
                  <a:srgbClr val="20409A"/>
                </a:solidFill>
              </a:rPr>
              <a:t>, </a:t>
            </a:r>
            <a:r>
              <a:rPr lang="en-US" b="1" i="1" dirty="0">
                <a:solidFill>
                  <a:srgbClr val="20409A"/>
                </a:solidFill>
              </a:rPr>
              <a:t>salvage</a:t>
            </a:r>
            <a:r>
              <a:rPr lang="en-US" b="1" dirty="0">
                <a:solidFill>
                  <a:srgbClr val="20409A"/>
                </a:solidFill>
              </a:rPr>
              <a:t>, </a:t>
            </a:r>
            <a:r>
              <a:rPr lang="en-US" b="1" i="1" dirty="0">
                <a:solidFill>
                  <a:srgbClr val="20409A"/>
                </a:solidFill>
              </a:rPr>
              <a:t>life</a:t>
            </a:r>
            <a:r>
              <a:rPr lang="en-US" b="1" dirty="0">
                <a:solidFill>
                  <a:srgbClr val="20409A"/>
                </a:solidFill>
              </a:rPr>
              <a:t>) </a:t>
            </a:r>
            <a:endParaRPr lang="en-US" b="1" dirty="0" smtClean="0">
              <a:solidFill>
                <a:srgbClr val="20409A"/>
              </a:solidFill>
            </a:endParaRPr>
          </a:p>
          <a:p>
            <a:pPr lvl="2"/>
            <a:r>
              <a:rPr lang="en-US" i="1" dirty="0" smtClean="0"/>
              <a:t>Cost</a:t>
            </a:r>
            <a:r>
              <a:rPr lang="en-US" dirty="0" smtClean="0"/>
              <a:t> </a:t>
            </a:r>
            <a:r>
              <a:rPr lang="en-US" dirty="0"/>
              <a:t>is the initial cost or value of the asset</a:t>
            </a:r>
          </a:p>
          <a:p>
            <a:pPr lvl="2"/>
            <a:r>
              <a:rPr lang="en-US" i="1" dirty="0"/>
              <a:t>Salvage</a:t>
            </a:r>
            <a:r>
              <a:rPr lang="en-US" dirty="0"/>
              <a:t> is the salvage value of the asset at the end of its useful life</a:t>
            </a:r>
          </a:p>
          <a:p>
            <a:pPr lvl="2"/>
            <a:r>
              <a:rPr lang="en-US" i="1" dirty="0"/>
              <a:t>Life</a:t>
            </a:r>
            <a:r>
              <a:rPr lang="en-US" dirty="0"/>
              <a:t> is the number of periods over which the asset will be depreciated</a:t>
            </a:r>
          </a:p>
          <a:p>
            <a:pPr lvl="1"/>
            <a:endParaRPr lang="en-US" dirty="0"/>
          </a:p>
          <a:p>
            <a:pPr lvl="1"/>
            <a:endParaRPr lang="en-US" dirty="0"/>
          </a:p>
        </p:txBody>
      </p:sp>
      <p:sp>
        <p:nvSpPr>
          <p:cNvPr id="4" name="Footer Placeholder 3"/>
          <p:cNvSpPr>
            <a:spLocks noGrp="1"/>
          </p:cNvSpPr>
          <p:nvPr>
            <p:ph type="ftr" sz="quarter" idx="10"/>
          </p:nvPr>
        </p:nvSpPr>
        <p:spPr/>
        <p:txBody>
          <a:bodyPr/>
          <a:lstStyle/>
          <a:p>
            <a:pPr>
              <a:defRPr/>
            </a:pPr>
            <a:r>
              <a:rPr lang="en-US" dirty="0" smtClean="0"/>
              <a:t>New Perspectives on Microsoft Excel 2013</a:t>
            </a:r>
            <a:endParaRPr lang="en-US" dirty="0"/>
          </a:p>
        </p:txBody>
      </p:sp>
      <p:sp>
        <p:nvSpPr>
          <p:cNvPr id="5" name="Slide Number Placeholder 4"/>
          <p:cNvSpPr>
            <a:spLocks noGrp="1"/>
          </p:cNvSpPr>
          <p:nvPr>
            <p:ph type="sldNum" sz="quarter" idx="11"/>
          </p:nvPr>
        </p:nvSpPr>
        <p:spPr/>
        <p:txBody>
          <a:bodyPr/>
          <a:lstStyle/>
          <a:p>
            <a:pPr>
              <a:defRPr/>
            </a:pPr>
            <a:fld id="{62F6F4FC-A15E-4CCF-A12D-C1B4180DD71A}" type="slidenum">
              <a:rPr lang="en-US" smtClean="0"/>
              <a:pPr>
                <a:defRPr/>
              </a:pPr>
              <a:t>35</a:t>
            </a:fld>
            <a:endParaRPr lang="en-US"/>
          </a:p>
        </p:txBody>
      </p:sp>
    </p:spTree>
    <p:extLst>
      <p:ext uri="{BB962C8B-B14F-4D97-AF65-F5344CB8AC3E}">
        <p14:creationId xmlns:p14="http://schemas.microsoft.com/office/powerpoint/2010/main" xmlns="" val="1446624809"/>
      </p:ext>
    </p:extLst>
  </p:cSld>
  <p:clrMapOvr>
    <a:masterClrMapping/>
  </p:clrMapOvr>
  <p:transition>
    <p:random/>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0"/>
          </p:nvPr>
        </p:nvSpPr>
        <p:spPr/>
        <p:txBody>
          <a:bodyPr/>
          <a:lstStyle/>
          <a:p>
            <a:r>
              <a:rPr lang="en-US" smtClean="0"/>
              <a:t>New Perspectives on Microsoft Excel 2013</a:t>
            </a:r>
            <a:endParaRPr lang="en-US"/>
          </a:p>
        </p:txBody>
      </p:sp>
      <p:sp>
        <p:nvSpPr>
          <p:cNvPr id="5" name="Slide Number Placeholder 5"/>
          <p:cNvSpPr>
            <a:spLocks noGrp="1"/>
          </p:cNvSpPr>
          <p:nvPr>
            <p:ph type="sldNum" sz="quarter" idx="11"/>
          </p:nvPr>
        </p:nvSpPr>
        <p:spPr/>
        <p:txBody>
          <a:bodyPr/>
          <a:lstStyle/>
          <a:p>
            <a:pPr>
              <a:defRPr/>
            </a:pPr>
            <a:fld id="{4EBCABDF-0303-47BC-8985-9919DF6EA512}" type="slidenum">
              <a:rPr lang="en-US"/>
              <a:pPr>
                <a:defRPr/>
              </a:pPr>
              <a:t>36</a:t>
            </a:fld>
            <a:endParaRPr lang="en-US"/>
          </a:p>
        </p:txBody>
      </p:sp>
      <p:sp>
        <p:nvSpPr>
          <p:cNvPr id="45057" name="Rectangle 2"/>
          <p:cNvSpPr>
            <a:spLocks noGrp="1"/>
          </p:cNvSpPr>
          <p:nvPr>
            <p:ph type="title"/>
          </p:nvPr>
        </p:nvSpPr>
        <p:spPr/>
        <p:txBody>
          <a:bodyPr/>
          <a:lstStyle/>
          <a:p>
            <a:r>
              <a:rPr lang="en-US" dirty="0"/>
              <a:t>Calculating Depreciation of Assets</a:t>
            </a:r>
            <a:endParaRPr lang="en-US" dirty="0" smtClean="0"/>
          </a:p>
        </p:txBody>
      </p:sp>
      <p:sp>
        <p:nvSpPr>
          <p:cNvPr id="45058" name="Rectangle 3"/>
          <p:cNvSpPr>
            <a:spLocks noGrp="1"/>
          </p:cNvSpPr>
          <p:nvPr>
            <p:ph type="body" idx="1"/>
          </p:nvPr>
        </p:nvSpPr>
        <p:spPr>
          <a:xfrm>
            <a:off x="457200" y="1219200"/>
            <a:ext cx="8229600" cy="4906963"/>
          </a:xfrm>
        </p:spPr>
        <p:txBody>
          <a:bodyPr/>
          <a:lstStyle/>
          <a:p>
            <a:r>
              <a:rPr lang="en-US" dirty="0"/>
              <a:t>Declining Balance Depreciation</a:t>
            </a:r>
            <a:endParaRPr lang="en-US" dirty="0" smtClean="0"/>
          </a:p>
          <a:p>
            <a:pPr lvl="1"/>
            <a:r>
              <a:rPr lang="en-US" dirty="0"/>
              <a:t>Under </a:t>
            </a:r>
            <a:r>
              <a:rPr lang="en-US" b="1" dirty="0"/>
              <a:t>declining balance </a:t>
            </a:r>
            <a:r>
              <a:rPr lang="en-US" b="1" dirty="0" smtClean="0"/>
              <a:t>depreciation</a:t>
            </a:r>
            <a:r>
              <a:rPr lang="en-US" dirty="0" smtClean="0"/>
              <a:t>, the asset depreciates by a constant percentage each year</a:t>
            </a:r>
          </a:p>
          <a:p>
            <a:pPr lvl="2"/>
            <a:r>
              <a:rPr lang="en-US" dirty="0" smtClean="0"/>
              <a:t>Depreciation value is highest early in its lifetime</a:t>
            </a:r>
          </a:p>
          <a:p>
            <a:pPr lvl="2"/>
            <a:r>
              <a:rPr lang="en-US" dirty="0" smtClean="0"/>
              <a:t>As asset loses value, depreciation amounts steadily decrease, though the percentage decrease remains the same</a:t>
            </a:r>
          </a:p>
          <a:p>
            <a:pPr lvl="2"/>
            <a:r>
              <a:rPr lang="en-US" dirty="0" smtClean="0"/>
              <a:t>Is an example of a </a:t>
            </a:r>
            <a:r>
              <a:rPr lang="en-US" dirty="0"/>
              <a:t>negative growth trend</a:t>
            </a:r>
            <a:endParaRPr lang="en-US" dirty="0" smtClean="0"/>
          </a:p>
          <a:p>
            <a:pPr lvl="1"/>
            <a:r>
              <a:rPr lang="en-US" dirty="0"/>
              <a:t>Asset depreciates more quickly initially under declining balance model than </a:t>
            </a:r>
            <a:r>
              <a:rPr lang="en-US" dirty="0" smtClean="0"/>
              <a:t>a straight-line </a:t>
            </a:r>
            <a:r>
              <a:rPr lang="en-US" dirty="0"/>
              <a:t>model</a:t>
            </a:r>
          </a:p>
        </p:txBody>
      </p:sp>
    </p:spTree>
    <p:extLst>
      <p:ext uri="{BB962C8B-B14F-4D97-AF65-F5344CB8AC3E}">
        <p14:creationId xmlns:p14="http://schemas.microsoft.com/office/powerpoint/2010/main" xmlns="" val="2293677455"/>
      </p:ext>
    </p:extLst>
  </p:cSld>
  <p:clrMapOvr>
    <a:masterClrMapping/>
  </p:clrMapOvr>
  <p:transition>
    <p:random/>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r>
              <a:rPr lang="en-US" smtClean="0"/>
              <a:t>New Perspectives on Microsoft Excel 2013</a:t>
            </a:r>
            <a:endParaRPr lang="en-US"/>
          </a:p>
        </p:txBody>
      </p:sp>
      <p:sp>
        <p:nvSpPr>
          <p:cNvPr id="6" name="Slide Number Placeholder 5"/>
          <p:cNvSpPr>
            <a:spLocks noGrp="1"/>
          </p:cNvSpPr>
          <p:nvPr>
            <p:ph type="sldNum" sz="quarter" idx="11"/>
          </p:nvPr>
        </p:nvSpPr>
        <p:spPr/>
        <p:txBody>
          <a:bodyPr/>
          <a:lstStyle/>
          <a:p>
            <a:pPr>
              <a:defRPr/>
            </a:pPr>
            <a:fld id="{BE617E15-75BB-405C-B570-056C91DCEBF9}" type="slidenum">
              <a:rPr lang="en-US"/>
              <a:pPr>
                <a:defRPr/>
              </a:pPr>
              <a:t>37</a:t>
            </a:fld>
            <a:endParaRPr lang="en-US"/>
          </a:p>
        </p:txBody>
      </p:sp>
      <p:sp>
        <p:nvSpPr>
          <p:cNvPr id="46081" name="Rectangle 2"/>
          <p:cNvSpPr>
            <a:spLocks noGrp="1"/>
          </p:cNvSpPr>
          <p:nvPr>
            <p:ph type="title"/>
          </p:nvPr>
        </p:nvSpPr>
        <p:spPr/>
        <p:txBody>
          <a:bodyPr/>
          <a:lstStyle/>
          <a:p>
            <a:r>
              <a:rPr lang="en-US" dirty="0"/>
              <a:t>Calculating Depreciation of Assets</a:t>
            </a:r>
            <a:endParaRPr lang="en-US" dirty="0" smtClean="0"/>
          </a:p>
        </p:txBody>
      </p:sp>
      <p:sp>
        <p:nvSpPr>
          <p:cNvPr id="46082" name="Rectangle 3"/>
          <p:cNvSpPr>
            <a:spLocks noGrp="1"/>
          </p:cNvSpPr>
          <p:nvPr>
            <p:ph type="body" idx="1"/>
          </p:nvPr>
        </p:nvSpPr>
        <p:spPr>
          <a:xfrm>
            <a:off x="457200" y="1219201"/>
            <a:ext cx="8229600" cy="1752600"/>
          </a:xfrm>
        </p:spPr>
        <p:txBody>
          <a:bodyPr/>
          <a:lstStyle/>
          <a:p>
            <a:r>
              <a:rPr lang="en-US" dirty="0"/>
              <a:t>Declining Balance </a:t>
            </a:r>
            <a:r>
              <a:rPr lang="en-US" dirty="0" smtClean="0"/>
              <a:t>Depreciation (</a:t>
            </a:r>
            <a:r>
              <a:rPr lang="en-US" dirty="0" err="1" smtClean="0"/>
              <a:t>con’t</a:t>
            </a:r>
            <a:r>
              <a:rPr lang="en-US" dirty="0" smtClean="0"/>
              <a:t>)</a:t>
            </a:r>
            <a:endParaRPr lang="en-US" dirty="0"/>
          </a:p>
          <a:p>
            <a:pPr lvl="1"/>
            <a:r>
              <a:rPr lang="en-US" dirty="0" smtClean="0"/>
              <a:t>The DB </a:t>
            </a:r>
            <a:r>
              <a:rPr lang="en-US" dirty="0"/>
              <a:t>function has the </a:t>
            </a:r>
            <a:r>
              <a:rPr lang="en-US" dirty="0" smtClean="0"/>
              <a:t>syntax:</a:t>
            </a:r>
          </a:p>
          <a:p>
            <a:pPr marL="457200" lvl="1" indent="0" algn="ctr">
              <a:buNone/>
            </a:pPr>
            <a:r>
              <a:rPr lang="en-US" b="1" dirty="0" smtClean="0">
                <a:solidFill>
                  <a:srgbClr val="20409A"/>
                </a:solidFill>
              </a:rPr>
              <a:t>DB(</a:t>
            </a:r>
            <a:r>
              <a:rPr lang="en-US" b="1" i="1" dirty="0" smtClean="0">
                <a:solidFill>
                  <a:srgbClr val="20409A"/>
                </a:solidFill>
              </a:rPr>
              <a:t>cost</a:t>
            </a:r>
            <a:r>
              <a:rPr lang="en-US" b="1" dirty="0">
                <a:solidFill>
                  <a:srgbClr val="20409A"/>
                </a:solidFill>
              </a:rPr>
              <a:t>, </a:t>
            </a:r>
            <a:r>
              <a:rPr lang="en-US" b="1" i="1" dirty="0">
                <a:solidFill>
                  <a:srgbClr val="20409A"/>
                </a:solidFill>
              </a:rPr>
              <a:t>salvage</a:t>
            </a:r>
            <a:r>
              <a:rPr lang="en-US" b="1" dirty="0">
                <a:solidFill>
                  <a:srgbClr val="20409A"/>
                </a:solidFill>
              </a:rPr>
              <a:t>, </a:t>
            </a:r>
            <a:r>
              <a:rPr lang="en-US" b="1" i="1" dirty="0">
                <a:solidFill>
                  <a:srgbClr val="20409A"/>
                </a:solidFill>
              </a:rPr>
              <a:t>life</a:t>
            </a:r>
            <a:r>
              <a:rPr lang="en-US" b="1" dirty="0">
                <a:solidFill>
                  <a:srgbClr val="20409A"/>
                </a:solidFill>
              </a:rPr>
              <a:t>, </a:t>
            </a:r>
            <a:r>
              <a:rPr lang="en-US" b="1" i="1" dirty="0">
                <a:solidFill>
                  <a:srgbClr val="20409A"/>
                </a:solidFill>
              </a:rPr>
              <a:t>period</a:t>
            </a:r>
            <a:r>
              <a:rPr lang="en-US" b="1" dirty="0">
                <a:solidFill>
                  <a:srgbClr val="20409A"/>
                </a:solidFill>
              </a:rPr>
              <a:t>[, </a:t>
            </a:r>
            <a:r>
              <a:rPr lang="en-US" b="1" i="1" dirty="0">
                <a:solidFill>
                  <a:srgbClr val="20409A"/>
                </a:solidFill>
              </a:rPr>
              <a:t>month</a:t>
            </a:r>
            <a:r>
              <a:rPr lang="en-US" b="1" dirty="0">
                <a:solidFill>
                  <a:srgbClr val="20409A"/>
                </a:solidFill>
              </a:rPr>
              <a:t>=12])</a:t>
            </a:r>
          </a:p>
          <a:p>
            <a:pPr marL="0" indent="0">
              <a:buNone/>
            </a:pPr>
            <a:endParaRPr lang="en-US" dirty="0" smtClean="0"/>
          </a:p>
        </p:txBody>
      </p:sp>
      <p:pic>
        <p:nvPicPr>
          <p:cNvPr id="7" name="Picture 6"/>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792654" y="2819400"/>
            <a:ext cx="5558692" cy="3429000"/>
          </a:xfrm>
          <a:prstGeom prst="rect">
            <a:avLst/>
          </a:prstGeom>
          <a:effectLst>
            <a:outerShdw blurRad="292100" dist="139700" dir="2700000" algn="ctr" rotWithShape="0">
              <a:srgbClr val="000000">
                <a:alpha val="65000"/>
              </a:srgbClr>
            </a:outerShdw>
          </a:effectLst>
        </p:spPr>
      </p:pic>
    </p:spTree>
    <p:extLst>
      <p:ext uri="{BB962C8B-B14F-4D97-AF65-F5344CB8AC3E}">
        <p14:creationId xmlns:p14="http://schemas.microsoft.com/office/powerpoint/2010/main" xmlns="" val="2349841301"/>
      </p:ext>
    </p:extLst>
  </p:cSld>
  <p:clrMapOvr>
    <a:masterClrMapping/>
  </p:clrMapOvr>
  <p:transition>
    <p:random/>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Calculating Depreciation of Assets</a:t>
            </a: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xmlns="" val="0"/>
              </a:ext>
            </a:extLst>
          </a:blip>
          <a:stretch>
            <a:fillRect/>
          </a:stretch>
        </p:blipFill>
        <p:spPr>
          <a:xfrm>
            <a:off x="657143" y="1219200"/>
            <a:ext cx="7829715" cy="5029200"/>
          </a:xfrm>
          <a:effectLst>
            <a:outerShdw blurRad="292100" dist="139700" dir="2700000" algn="ctr" rotWithShape="0">
              <a:srgbClr val="000000">
                <a:alpha val="65000"/>
              </a:srgbClr>
            </a:outerShdw>
          </a:effectLst>
        </p:spPr>
      </p:pic>
      <p:sp>
        <p:nvSpPr>
          <p:cNvPr id="4" name="Footer Placeholder 3"/>
          <p:cNvSpPr>
            <a:spLocks noGrp="1"/>
          </p:cNvSpPr>
          <p:nvPr>
            <p:ph type="ftr" sz="quarter" idx="10"/>
          </p:nvPr>
        </p:nvSpPr>
        <p:spPr/>
        <p:txBody>
          <a:bodyPr/>
          <a:lstStyle/>
          <a:p>
            <a:pPr>
              <a:defRPr/>
            </a:pPr>
            <a:r>
              <a:rPr lang="en-US" smtClean="0"/>
              <a:t>New Perspectives on Microsoft Excel 2013</a:t>
            </a:r>
            <a:endParaRPr lang="en-US" dirty="0"/>
          </a:p>
        </p:txBody>
      </p:sp>
      <p:sp>
        <p:nvSpPr>
          <p:cNvPr id="5" name="Slide Number Placeholder 4"/>
          <p:cNvSpPr>
            <a:spLocks noGrp="1"/>
          </p:cNvSpPr>
          <p:nvPr>
            <p:ph type="sldNum" sz="quarter" idx="11"/>
          </p:nvPr>
        </p:nvSpPr>
        <p:spPr/>
        <p:txBody>
          <a:bodyPr/>
          <a:lstStyle/>
          <a:p>
            <a:pPr>
              <a:defRPr/>
            </a:pPr>
            <a:fld id="{62F6F4FC-A15E-4CCF-A12D-C1B4180DD71A}" type="slidenum">
              <a:rPr lang="en-US" smtClean="0"/>
              <a:pPr>
                <a:defRPr/>
              </a:pPr>
              <a:t>38</a:t>
            </a:fld>
            <a:endParaRPr lang="en-US"/>
          </a:p>
        </p:txBody>
      </p:sp>
    </p:spTree>
    <p:extLst>
      <p:ext uri="{BB962C8B-B14F-4D97-AF65-F5344CB8AC3E}">
        <p14:creationId xmlns:p14="http://schemas.microsoft.com/office/powerpoint/2010/main" xmlns="" val="2709435859"/>
      </p:ext>
    </p:extLst>
  </p:cSld>
  <p:clrMapOvr>
    <a:masterClrMapping/>
  </p:clrMapOvr>
  <p:transition>
    <p:random/>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Calculating Depreciation of Assets</a:t>
            </a:r>
          </a:p>
        </p:txBody>
      </p:sp>
      <p:sp>
        <p:nvSpPr>
          <p:cNvPr id="4" name="Footer Placeholder 3"/>
          <p:cNvSpPr>
            <a:spLocks noGrp="1"/>
          </p:cNvSpPr>
          <p:nvPr>
            <p:ph type="ftr" sz="quarter" idx="10"/>
          </p:nvPr>
        </p:nvSpPr>
        <p:spPr/>
        <p:txBody>
          <a:bodyPr/>
          <a:lstStyle/>
          <a:p>
            <a:pPr>
              <a:defRPr/>
            </a:pPr>
            <a:r>
              <a:rPr lang="en-US" smtClean="0"/>
              <a:t>New Perspectives on Microsoft Excel 2013</a:t>
            </a:r>
            <a:endParaRPr lang="en-US" dirty="0"/>
          </a:p>
        </p:txBody>
      </p:sp>
      <p:sp>
        <p:nvSpPr>
          <p:cNvPr id="5" name="Slide Number Placeholder 4"/>
          <p:cNvSpPr>
            <a:spLocks noGrp="1"/>
          </p:cNvSpPr>
          <p:nvPr>
            <p:ph type="sldNum" sz="quarter" idx="11"/>
          </p:nvPr>
        </p:nvSpPr>
        <p:spPr/>
        <p:txBody>
          <a:bodyPr/>
          <a:lstStyle/>
          <a:p>
            <a:pPr>
              <a:defRPr/>
            </a:pPr>
            <a:fld id="{62F6F4FC-A15E-4CCF-A12D-C1B4180DD71A}" type="slidenum">
              <a:rPr lang="en-US" smtClean="0"/>
              <a:pPr>
                <a:defRPr/>
              </a:pPr>
              <a:t>39</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71500" y="1905000"/>
            <a:ext cx="8001000" cy="3733291"/>
          </a:xfrm>
          <a:prstGeom prst="rect">
            <a:avLst/>
          </a:prstGeom>
          <a:effectLst>
            <a:outerShdw blurRad="292100" dist="139700" dir="2700000" algn="ctr" rotWithShape="0">
              <a:srgbClr val="000000">
                <a:alpha val="65000"/>
              </a:srgbClr>
            </a:outerShdw>
          </a:effectLst>
        </p:spPr>
      </p:pic>
    </p:spTree>
    <p:extLst>
      <p:ext uri="{BB962C8B-B14F-4D97-AF65-F5344CB8AC3E}">
        <p14:creationId xmlns:p14="http://schemas.microsoft.com/office/powerpoint/2010/main" xmlns="" val="633700285"/>
      </p:ext>
    </p:extLst>
  </p:cSld>
  <p:clrMapOvr>
    <a:masterClrMapping/>
  </p:clrMapOvr>
  <p:transition>
    <p:rand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0"/>
          </p:nvPr>
        </p:nvSpPr>
        <p:spPr/>
        <p:txBody>
          <a:bodyPr/>
          <a:lstStyle/>
          <a:p>
            <a:r>
              <a:rPr lang="en-US" smtClean="0"/>
              <a:t>New Perspectives on Microsoft Excel 2013</a:t>
            </a:r>
            <a:endParaRPr lang="en-US"/>
          </a:p>
        </p:txBody>
      </p:sp>
      <p:sp>
        <p:nvSpPr>
          <p:cNvPr id="5" name="Slide Number Placeholder 5"/>
          <p:cNvSpPr>
            <a:spLocks noGrp="1"/>
          </p:cNvSpPr>
          <p:nvPr>
            <p:ph type="sldNum" sz="quarter" idx="11"/>
          </p:nvPr>
        </p:nvSpPr>
        <p:spPr/>
        <p:txBody>
          <a:bodyPr/>
          <a:lstStyle/>
          <a:p>
            <a:pPr>
              <a:defRPr/>
            </a:pPr>
            <a:fld id="{E0AD82D3-846B-4C62-B0FF-0BB8EEFCD636}" type="slidenum">
              <a:rPr lang="en-US"/>
              <a:pPr>
                <a:defRPr/>
              </a:pPr>
              <a:t>4</a:t>
            </a:fld>
            <a:endParaRPr lang="en-US"/>
          </a:p>
        </p:txBody>
      </p:sp>
      <p:sp>
        <p:nvSpPr>
          <p:cNvPr id="14338" name="Rectangle 6"/>
          <p:cNvSpPr>
            <a:spLocks noGrp="1"/>
          </p:cNvSpPr>
          <p:nvPr>
            <p:ph type="title"/>
          </p:nvPr>
        </p:nvSpPr>
        <p:spPr/>
        <p:txBody>
          <a:bodyPr/>
          <a:lstStyle/>
          <a:p>
            <a:r>
              <a:rPr lang="en-US" dirty="0" smtClean="0"/>
              <a:t>Visual Overview:</a:t>
            </a:r>
            <a:br>
              <a:rPr lang="en-US" dirty="0" smtClean="0"/>
            </a:br>
            <a:r>
              <a:rPr lang="en-US" dirty="0" smtClean="0"/>
              <a:t>Loan and Investment Functions</a:t>
            </a:r>
          </a:p>
        </p:txBody>
      </p:sp>
      <p:pic>
        <p:nvPicPr>
          <p:cNvPr id="6" name="Picture 5" descr="Fig09_pgAC530.bmp"/>
          <p:cNvPicPr>
            <a:picLocks noChangeAspect="1"/>
          </p:cNvPicPr>
          <p:nvPr/>
        </p:nvPicPr>
        <p:blipFill>
          <a:blip r:embed="rId3"/>
          <a:stretch>
            <a:fillRect/>
          </a:stretch>
        </p:blipFill>
        <p:spPr>
          <a:xfrm>
            <a:off x="2372200" y="1295400"/>
            <a:ext cx="4399601" cy="5029200"/>
          </a:xfrm>
          <a:prstGeom prst="rect">
            <a:avLst/>
          </a:prstGeom>
          <a:effectLst>
            <a:outerShdw blurRad="292100" dist="139700" dir="2700000" algn="tl" rotWithShape="0">
              <a:prstClr val="black">
                <a:alpha val="65000"/>
              </a:prstClr>
            </a:outerShdw>
          </a:effectLst>
        </p:spPr>
      </p:pic>
    </p:spTree>
    <p:extLst>
      <p:ext uri="{BB962C8B-B14F-4D97-AF65-F5344CB8AC3E}">
        <p14:creationId xmlns:p14="http://schemas.microsoft.com/office/powerpoint/2010/main" xmlns="" val="3499884177"/>
      </p:ext>
    </p:extLst>
  </p:cSld>
  <p:clrMapOvr>
    <a:masterClrMapping/>
  </p:clrMapOvr>
  <p:transition>
    <p:random/>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Calculating Depreciation of Assets</a:t>
            </a: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xmlns="" val="0"/>
              </a:ext>
            </a:extLst>
          </a:blip>
          <a:stretch>
            <a:fillRect/>
          </a:stretch>
        </p:blipFill>
        <p:spPr>
          <a:xfrm>
            <a:off x="1500783" y="1295400"/>
            <a:ext cx="6142435" cy="5029200"/>
          </a:xfrm>
          <a:prstGeom prst="rect">
            <a:avLst/>
          </a:prstGeom>
          <a:ln>
            <a:noFill/>
          </a:ln>
          <a:effectLst>
            <a:outerShdw blurRad="292100" dist="139700" dir="2700000" algn="tl" rotWithShape="0">
              <a:srgbClr val="333333">
                <a:alpha val="65000"/>
              </a:srgbClr>
            </a:outerShdw>
          </a:effectLst>
        </p:spPr>
      </p:pic>
      <p:sp>
        <p:nvSpPr>
          <p:cNvPr id="4" name="Footer Placeholder 3"/>
          <p:cNvSpPr>
            <a:spLocks noGrp="1"/>
          </p:cNvSpPr>
          <p:nvPr>
            <p:ph type="ftr" sz="quarter" idx="10"/>
          </p:nvPr>
        </p:nvSpPr>
        <p:spPr/>
        <p:txBody>
          <a:bodyPr/>
          <a:lstStyle/>
          <a:p>
            <a:pPr>
              <a:defRPr/>
            </a:pPr>
            <a:r>
              <a:rPr lang="en-US" smtClean="0"/>
              <a:t>New Perspectives on Microsoft Excel 2013</a:t>
            </a:r>
            <a:endParaRPr lang="en-US" dirty="0"/>
          </a:p>
        </p:txBody>
      </p:sp>
      <p:sp>
        <p:nvSpPr>
          <p:cNvPr id="5" name="Slide Number Placeholder 4"/>
          <p:cNvSpPr>
            <a:spLocks noGrp="1"/>
          </p:cNvSpPr>
          <p:nvPr>
            <p:ph type="sldNum" sz="quarter" idx="11"/>
          </p:nvPr>
        </p:nvSpPr>
        <p:spPr/>
        <p:txBody>
          <a:bodyPr/>
          <a:lstStyle/>
          <a:p>
            <a:pPr>
              <a:defRPr/>
            </a:pPr>
            <a:fld id="{62F6F4FC-A15E-4CCF-A12D-C1B4180DD71A}" type="slidenum">
              <a:rPr lang="en-US" smtClean="0"/>
              <a:pPr>
                <a:defRPr/>
              </a:pPr>
              <a:t>40</a:t>
            </a:fld>
            <a:endParaRPr lang="en-US"/>
          </a:p>
        </p:txBody>
      </p:sp>
    </p:spTree>
    <p:extLst>
      <p:ext uri="{BB962C8B-B14F-4D97-AF65-F5344CB8AC3E}">
        <p14:creationId xmlns:p14="http://schemas.microsoft.com/office/powerpoint/2010/main" xmlns="" val="869395146"/>
      </p:ext>
    </p:extLst>
  </p:cSld>
  <p:clrMapOvr>
    <a:masterClrMapping/>
  </p:clrMapOvr>
  <p:transition>
    <p:random/>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Calculating Depreciation of Assets</a:t>
            </a:r>
          </a:p>
        </p:txBody>
      </p:sp>
      <p:sp>
        <p:nvSpPr>
          <p:cNvPr id="3" name="Content Placeholder 2"/>
          <p:cNvSpPr>
            <a:spLocks noGrp="1"/>
          </p:cNvSpPr>
          <p:nvPr>
            <p:ph idx="1"/>
          </p:nvPr>
        </p:nvSpPr>
        <p:spPr/>
        <p:txBody>
          <a:bodyPr/>
          <a:lstStyle/>
          <a:p>
            <a:r>
              <a:rPr lang="en-US" dirty="0" smtClean="0"/>
              <a:t>Adding Depreciation to an Income Statement</a:t>
            </a:r>
          </a:p>
          <a:p>
            <a:pPr lvl="1"/>
            <a:r>
              <a:rPr lang="en-US" dirty="0"/>
              <a:t>Depreciation is part of a company’s income statement </a:t>
            </a:r>
            <a:r>
              <a:rPr lang="en-US" dirty="0" smtClean="0"/>
              <a:t>because, </a:t>
            </a:r>
            <a:r>
              <a:rPr lang="en-US" dirty="0"/>
              <a:t>even though </a:t>
            </a:r>
            <a:r>
              <a:rPr lang="en-US" dirty="0" smtClean="0"/>
              <a:t>the company </a:t>
            </a:r>
            <a:r>
              <a:rPr lang="en-US" dirty="0"/>
              <a:t>is not losing actual revenue, it is losing worth as its tangible assets </a:t>
            </a:r>
            <a:r>
              <a:rPr lang="en-US" dirty="0" smtClean="0"/>
              <a:t>decline in </a:t>
            </a:r>
            <a:r>
              <a:rPr lang="en-US" dirty="0"/>
              <a:t>value, and that reduces its tax liability</a:t>
            </a:r>
          </a:p>
        </p:txBody>
      </p:sp>
      <p:sp>
        <p:nvSpPr>
          <p:cNvPr id="4" name="Footer Placeholder 3"/>
          <p:cNvSpPr>
            <a:spLocks noGrp="1"/>
          </p:cNvSpPr>
          <p:nvPr>
            <p:ph type="ftr" sz="quarter" idx="10"/>
          </p:nvPr>
        </p:nvSpPr>
        <p:spPr/>
        <p:txBody>
          <a:bodyPr/>
          <a:lstStyle/>
          <a:p>
            <a:pPr>
              <a:defRPr/>
            </a:pPr>
            <a:r>
              <a:rPr lang="en-US" smtClean="0"/>
              <a:t>New Perspectives on Microsoft Excel 2013</a:t>
            </a:r>
            <a:endParaRPr lang="en-US" dirty="0"/>
          </a:p>
        </p:txBody>
      </p:sp>
      <p:sp>
        <p:nvSpPr>
          <p:cNvPr id="5" name="Slide Number Placeholder 4"/>
          <p:cNvSpPr>
            <a:spLocks noGrp="1"/>
          </p:cNvSpPr>
          <p:nvPr>
            <p:ph type="sldNum" sz="quarter" idx="11"/>
          </p:nvPr>
        </p:nvSpPr>
        <p:spPr/>
        <p:txBody>
          <a:bodyPr/>
          <a:lstStyle/>
          <a:p>
            <a:pPr>
              <a:defRPr/>
            </a:pPr>
            <a:fld id="{62F6F4FC-A15E-4CCF-A12D-C1B4180DD71A}" type="slidenum">
              <a:rPr lang="en-US" smtClean="0"/>
              <a:pPr>
                <a:defRPr/>
              </a:pPr>
              <a:t>41</a:t>
            </a:fld>
            <a:endParaRPr lang="en-US"/>
          </a:p>
        </p:txBody>
      </p:sp>
    </p:spTree>
    <p:extLst>
      <p:ext uri="{BB962C8B-B14F-4D97-AF65-F5344CB8AC3E}">
        <p14:creationId xmlns:p14="http://schemas.microsoft.com/office/powerpoint/2010/main" xmlns="" val="1776433347"/>
      </p:ext>
    </p:extLst>
  </p:cSld>
  <p:clrMapOvr>
    <a:masterClrMapping/>
  </p:clrMapOvr>
  <p:transition>
    <p:random/>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Adding Taxes and Interest </a:t>
            </a:r>
            <a:r>
              <a:rPr lang="en-US" dirty="0" smtClean="0"/>
              <a:t>Expenses to </a:t>
            </a:r>
            <a:r>
              <a:rPr lang="en-US" dirty="0"/>
              <a:t>an Income Statement</a:t>
            </a:r>
          </a:p>
        </p:txBody>
      </p:sp>
      <p:sp>
        <p:nvSpPr>
          <p:cNvPr id="3" name="Content Placeholder 2"/>
          <p:cNvSpPr>
            <a:spLocks noGrp="1"/>
          </p:cNvSpPr>
          <p:nvPr>
            <p:ph idx="1"/>
          </p:nvPr>
        </p:nvSpPr>
        <p:spPr>
          <a:xfrm>
            <a:off x="457200" y="1219201"/>
            <a:ext cx="8305800" cy="1143000"/>
          </a:xfrm>
        </p:spPr>
        <p:txBody>
          <a:bodyPr/>
          <a:lstStyle/>
          <a:p>
            <a:r>
              <a:rPr lang="en-US" sz="2800" dirty="0"/>
              <a:t>Interest expenses are </a:t>
            </a:r>
            <a:r>
              <a:rPr lang="en-US" sz="2800" dirty="0" smtClean="0"/>
              <a:t>part </a:t>
            </a:r>
            <a:r>
              <a:rPr lang="en-US" sz="2800" dirty="0"/>
              <a:t>of a company’s income </a:t>
            </a:r>
            <a:r>
              <a:rPr lang="en-US" sz="2800" dirty="0" smtClean="0"/>
              <a:t>statement</a:t>
            </a:r>
          </a:p>
        </p:txBody>
      </p:sp>
      <p:sp>
        <p:nvSpPr>
          <p:cNvPr id="4" name="Footer Placeholder 3"/>
          <p:cNvSpPr>
            <a:spLocks noGrp="1"/>
          </p:cNvSpPr>
          <p:nvPr>
            <p:ph type="ftr" sz="quarter" idx="10"/>
          </p:nvPr>
        </p:nvSpPr>
        <p:spPr/>
        <p:txBody>
          <a:bodyPr/>
          <a:lstStyle/>
          <a:p>
            <a:pPr>
              <a:defRPr/>
            </a:pPr>
            <a:r>
              <a:rPr lang="en-US" smtClean="0"/>
              <a:t>New Perspectives on Microsoft Excel 2013</a:t>
            </a:r>
            <a:endParaRPr lang="en-US" dirty="0"/>
          </a:p>
        </p:txBody>
      </p:sp>
      <p:sp>
        <p:nvSpPr>
          <p:cNvPr id="5" name="Slide Number Placeholder 4"/>
          <p:cNvSpPr>
            <a:spLocks noGrp="1"/>
          </p:cNvSpPr>
          <p:nvPr>
            <p:ph type="sldNum" sz="quarter" idx="11"/>
          </p:nvPr>
        </p:nvSpPr>
        <p:spPr/>
        <p:txBody>
          <a:bodyPr/>
          <a:lstStyle/>
          <a:p>
            <a:pPr>
              <a:defRPr/>
            </a:pPr>
            <a:fld id="{62F6F4FC-A15E-4CCF-A12D-C1B4180DD71A}" type="slidenum">
              <a:rPr lang="en-US" smtClean="0"/>
              <a:pPr>
                <a:defRPr/>
              </a:pPr>
              <a:t>42</a:t>
            </a:fld>
            <a:endParaRPr lang="en-US"/>
          </a:p>
        </p:txBody>
      </p:sp>
      <p:pic>
        <p:nvPicPr>
          <p:cNvPr id="6" name="Content Placeholder 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bwMode="auto">
          <a:xfrm>
            <a:off x="571500" y="2514600"/>
            <a:ext cx="8001000" cy="319082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1446519307"/>
      </p:ext>
    </p:extLst>
  </p:cSld>
  <p:clrMapOvr>
    <a:masterClrMapping/>
  </p:clrMapOvr>
  <p:transition>
    <p:random/>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Visual Overview: NPV and IRR Functions and Auditing</a:t>
            </a:r>
            <a:endParaRPr lang="en-US" dirty="0"/>
          </a:p>
        </p:txBody>
      </p:sp>
      <p:pic>
        <p:nvPicPr>
          <p:cNvPr id="6" name="Content Placeholder 5" descr="Fig09_pgAC566.bmp"/>
          <p:cNvPicPr>
            <a:picLocks noGrp="1" noChangeAspect="1"/>
          </p:cNvPicPr>
          <p:nvPr>
            <p:ph idx="1"/>
          </p:nvPr>
        </p:nvPicPr>
        <p:blipFill>
          <a:blip r:embed="rId3"/>
          <a:stretch>
            <a:fillRect/>
          </a:stretch>
        </p:blipFill>
        <p:spPr>
          <a:xfrm>
            <a:off x="2272061" y="1295399"/>
            <a:ext cx="4599878" cy="5029200"/>
          </a:xfrm>
          <a:effectLst>
            <a:outerShdw blurRad="292100" dist="139700" dir="2700000" algn="ctr" rotWithShape="0">
              <a:srgbClr val="000000">
                <a:alpha val="65000"/>
              </a:srgbClr>
            </a:outerShdw>
          </a:effectLst>
        </p:spPr>
      </p:pic>
      <p:sp>
        <p:nvSpPr>
          <p:cNvPr id="4" name="Footer Placeholder 3"/>
          <p:cNvSpPr>
            <a:spLocks noGrp="1"/>
          </p:cNvSpPr>
          <p:nvPr>
            <p:ph type="ftr" sz="quarter" idx="10"/>
          </p:nvPr>
        </p:nvSpPr>
        <p:spPr/>
        <p:txBody>
          <a:bodyPr/>
          <a:lstStyle/>
          <a:p>
            <a:pPr>
              <a:defRPr/>
            </a:pPr>
            <a:r>
              <a:rPr lang="en-US" smtClean="0"/>
              <a:t>New Perspectives on Microsoft Excel 2013</a:t>
            </a:r>
            <a:endParaRPr lang="en-US" dirty="0"/>
          </a:p>
        </p:txBody>
      </p:sp>
      <p:sp>
        <p:nvSpPr>
          <p:cNvPr id="5" name="Slide Number Placeholder 4"/>
          <p:cNvSpPr>
            <a:spLocks noGrp="1"/>
          </p:cNvSpPr>
          <p:nvPr>
            <p:ph type="sldNum" sz="quarter" idx="11"/>
          </p:nvPr>
        </p:nvSpPr>
        <p:spPr/>
        <p:txBody>
          <a:bodyPr/>
          <a:lstStyle/>
          <a:p>
            <a:pPr>
              <a:defRPr/>
            </a:pPr>
            <a:fld id="{62F6F4FC-A15E-4CCF-A12D-C1B4180DD71A}" type="slidenum">
              <a:rPr lang="en-US" smtClean="0"/>
              <a:pPr>
                <a:defRPr/>
              </a:pPr>
              <a:t>43</a:t>
            </a:fld>
            <a:endParaRPr lang="en-US"/>
          </a:p>
        </p:txBody>
      </p:sp>
    </p:spTree>
    <p:extLst>
      <p:ext uri="{BB962C8B-B14F-4D97-AF65-F5344CB8AC3E}">
        <p14:creationId xmlns:p14="http://schemas.microsoft.com/office/powerpoint/2010/main" xmlns="" val="3475920810"/>
      </p:ext>
    </p:extLst>
  </p:cSld>
  <p:clrMapOvr>
    <a:masterClrMapping/>
  </p:clrMapOvr>
  <p:transition>
    <p:random/>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1"/>
            <a:ext cx="8153400" cy="838200"/>
          </a:xfrm>
        </p:spPr>
        <p:txBody>
          <a:bodyPr/>
          <a:lstStyle/>
          <a:p>
            <a:r>
              <a:rPr lang="en-US" dirty="0" smtClean="0"/>
              <a:t>Visual Overview: NPV and IRR Functions and Auditing</a:t>
            </a:r>
            <a:endParaRPr lang="en-US" dirty="0"/>
          </a:p>
        </p:txBody>
      </p:sp>
      <p:pic>
        <p:nvPicPr>
          <p:cNvPr id="6" name="Content Placeholder 5" descr="Fig09_pgAC567.bmp"/>
          <p:cNvPicPr>
            <a:picLocks noGrp="1" noChangeAspect="1"/>
          </p:cNvPicPr>
          <p:nvPr>
            <p:ph idx="1"/>
          </p:nvPr>
        </p:nvPicPr>
        <p:blipFill>
          <a:blip r:embed="rId3"/>
          <a:stretch>
            <a:fillRect/>
          </a:stretch>
        </p:blipFill>
        <p:spPr>
          <a:xfrm>
            <a:off x="2185891" y="1295399"/>
            <a:ext cx="4772219" cy="5029200"/>
          </a:xfrm>
          <a:effectLst>
            <a:outerShdw blurRad="292100" dist="139700" dir="2700000" algn="ctr" rotWithShape="0">
              <a:srgbClr val="000000">
                <a:alpha val="65000"/>
              </a:srgbClr>
            </a:outerShdw>
          </a:effectLst>
        </p:spPr>
      </p:pic>
      <p:sp>
        <p:nvSpPr>
          <p:cNvPr id="4" name="Footer Placeholder 3"/>
          <p:cNvSpPr>
            <a:spLocks noGrp="1"/>
          </p:cNvSpPr>
          <p:nvPr>
            <p:ph type="ftr" sz="quarter" idx="10"/>
          </p:nvPr>
        </p:nvSpPr>
        <p:spPr/>
        <p:txBody>
          <a:bodyPr/>
          <a:lstStyle/>
          <a:p>
            <a:pPr>
              <a:defRPr/>
            </a:pPr>
            <a:r>
              <a:rPr lang="en-US" smtClean="0"/>
              <a:t>New Perspectives on Microsoft Excel 2013</a:t>
            </a:r>
            <a:endParaRPr lang="en-US" dirty="0"/>
          </a:p>
        </p:txBody>
      </p:sp>
      <p:sp>
        <p:nvSpPr>
          <p:cNvPr id="5" name="Slide Number Placeholder 4"/>
          <p:cNvSpPr>
            <a:spLocks noGrp="1"/>
          </p:cNvSpPr>
          <p:nvPr>
            <p:ph type="sldNum" sz="quarter" idx="11"/>
          </p:nvPr>
        </p:nvSpPr>
        <p:spPr/>
        <p:txBody>
          <a:bodyPr/>
          <a:lstStyle/>
          <a:p>
            <a:pPr>
              <a:defRPr/>
            </a:pPr>
            <a:fld id="{62F6F4FC-A15E-4CCF-A12D-C1B4180DD71A}" type="slidenum">
              <a:rPr lang="en-US" smtClean="0"/>
              <a:pPr>
                <a:defRPr/>
              </a:pPr>
              <a:t>44</a:t>
            </a:fld>
            <a:endParaRPr lang="en-US"/>
          </a:p>
        </p:txBody>
      </p:sp>
    </p:spTree>
  </p:cSld>
  <p:clrMapOvr>
    <a:masterClrMapping/>
  </p:clrMapOvr>
  <p:transition>
    <p:random/>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Calculating Interest Rates </a:t>
            </a:r>
            <a:r>
              <a:rPr lang="en-US" dirty="0" smtClean="0"/>
              <a:t/>
            </a:r>
            <a:br>
              <a:rPr lang="en-US" dirty="0" smtClean="0"/>
            </a:br>
            <a:r>
              <a:rPr lang="en-US" dirty="0" smtClean="0"/>
              <a:t>with the RATE </a:t>
            </a:r>
            <a:r>
              <a:rPr lang="en-US" dirty="0"/>
              <a:t>function</a:t>
            </a:r>
          </a:p>
        </p:txBody>
      </p:sp>
      <p:sp>
        <p:nvSpPr>
          <p:cNvPr id="3" name="Content Placeholder 2"/>
          <p:cNvSpPr>
            <a:spLocks noGrp="1"/>
          </p:cNvSpPr>
          <p:nvPr>
            <p:ph idx="1"/>
          </p:nvPr>
        </p:nvSpPr>
        <p:spPr/>
        <p:txBody>
          <a:bodyPr/>
          <a:lstStyle/>
          <a:p>
            <a:r>
              <a:rPr lang="en-US" sz="2800" dirty="0" smtClean="0"/>
              <a:t>The </a:t>
            </a:r>
            <a:r>
              <a:rPr lang="en-US" sz="2800" i="1" dirty="0" err="1"/>
              <a:t>pmt</a:t>
            </a:r>
            <a:r>
              <a:rPr lang="en-US" sz="2800" dirty="0"/>
              <a:t>, </a:t>
            </a:r>
            <a:r>
              <a:rPr lang="en-US" sz="2800" i="1" dirty="0" err="1"/>
              <a:t>fv</a:t>
            </a:r>
            <a:r>
              <a:rPr lang="en-US" sz="2800" dirty="0"/>
              <a:t>, </a:t>
            </a:r>
            <a:r>
              <a:rPr lang="en-US" sz="2800" i="1" dirty="0" err="1"/>
              <a:t>nper</a:t>
            </a:r>
            <a:r>
              <a:rPr lang="en-US" sz="2800" dirty="0"/>
              <a:t>, and </a:t>
            </a:r>
            <a:r>
              <a:rPr lang="en-US" sz="2800" i="1" dirty="0" err="1"/>
              <a:t>pv</a:t>
            </a:r>
            <a:r>
              <a:rPr lang="en-US" sz="2800" dirty="0"/>
              <a:t> arguments corresponded to Excel functions</a:t>
            </a:r>
          </a:p>
          <a:p>
            <a:r>
              <a:rPr lang="en-US" sz="2800" dirty="0" smtClean="0"/>
              <a:t>The </a:t>
            </a:r>
            <a:r>
              <a:rPr lang="en-US" sz="2800" i="1" dirty="0"/>
              <a:t>rate</a:t>
            </a:r>
            <a:r>
              <a:rPr lang="en-US" sz="2800" dirty="0"/>
              <a:t> argument also has a corresponding RATE function that calculates </a:t>
            </a:r>
            <a:r>
              <a:rPr lang="en-US" sz="2800" dirty="0" smtClean="0"/>
              <a:t>the interest </a:t>
            </a:r>
            <a:r>
              <a:rPr lang="en-US" sz="2800" dirty="0"/>
              <a:t>rate based on the values of the other financial </a:t>
            </a:r>
            <a:r>
              <a:rPr lang="en-US" sz="2800" dirty="0" smtClean="0"/>
              <a:t>arguments</a:t>
            </a:r>
            <a:endParaRPr lang="en-US" sz="2800" dirty="0"/>
          </a:p>
          <a:p>
            <a:r>
              <a:rPr lang="en-US" sz="2800" dirty="0"/>
              <a:t>The RATE </a:t>
            </a:r>
            <a:r>
              <a:rPr lang="en-US" sz="2800" dirty="0" smtClean="0"/>
              <a:t>function is </a:t>
            </a:r>
            <a:r>
              <a:rPr lang="en-US" sz="2800" dirty="0"/>
              <a:t>used primarily to evaluate the return from </a:t>
            </a:r>
            <a:r>
              <a:rPr lang="en-US" sz="2800" dirty="0" smtClean="0"/>
              <a:t>investments </a:t>
            </a:r>
            <a:r>
              <a:rPr lang="en-US" sz="2800" dirty="0"/>
              <a:t>when you know the </a:t>
            </a:r>
            <a:r>
              <a:rPr lang="en-US" sz="2800" i="1" dirty="0" err="1"/>
              <a:t>pv</a:t>
            </a:r>
            <a:r>
              <a:rPr lang="en-US" sz="2800" dirty="0"/>
              <a:t>, </a:t>
            </a:r>
            <a:r>
              <a:rPr lang="en-US" sz="2800" i="1" dirty="0" err="1"/>
              <a:t>fv</a:t>
            </a:r>
            <a:r>
              <a:rPr lang="en-US" sz="2800" dirty="0"/>
              <a:t>, </a:t>
            </a:r>
            <a:r>
              <a:rPr lang="en-US" sz="2800" i="1" dirty="0" err="1"/>
              <a:t>pmt</a:t>
            </a:r>
            <a:r>
              <a:rPr lang="en-US" sz="2800" dirty="0"/>
              <a:t>, and </a:t>
            </a:r>
            <a:r>
              <a:rPr lang="en-US" sz="2800" i="1" dirty="0" err="1"/>
              <a:t>nper</a:t>
            </a:r>
            <a:r>
              <a:rPr lang="en-US" sz="2800" i="1" dirty="0"/>
              <a:t> </a:t>
            </a:r>
            <a:r>
              <a:rPr lang="en-US" sz="2800" dirty="0"/>
              <a:t>values</a:t>
            </a:r>
            <a:endParaRPr lang="en-US" sz="2800" dirty="0" smtClean="0"/>
          </a:p>
        </p:txBody>
      </p:sp>
      <p:sp>
        <p:nvSpPr>
          <p:cNvPr id="4" name="Footer Placeholder 3"/>
          <p:cNvSpPr>
            <a:spLocks noGrp="1"/>
          </p:cNvSpPr>
          <p:nvPr>
            <p:ph type="ftr" sz="quarter" idx="10"/>
          </p:nvPr>
        </p:nvSpPr>
        <p:spPr/>
        <p:txBody>
          <a:bodyPr/>
          <a:lstStyle/>
          <a:p>
            <a:pPr>
              <a:defRPr/>
            </a:pPr>
            <a:r>
              <a:rPr lang="en-US" smtClean="0"/>
              <a:t>New Perspectives on Microsoft Excel 2013</a:t>
            </a:r>
            <a:endParaRPr lang="en-US" dirty="0"/>
          </a:p>
        </p:txBody>
      </p:sp>
      <p:sp>
        <p:nvSpPr>
          <p:cNvPr id="5" name="Slide Number Placeholder 4"/>
          <p:cNvSpPr>
            <a:spLocks noGrp="1"/>
          </p:cNvSpPr>
          <p:nvPr>
            <p:ph type="sldNum" sz="quarter" idx="11"/>
          </p:nvPr>
        </p:nvSpPr>
        <p:spPr/>
        <p:txBody>
          <a:bodyPr/>
          <a:lstStyle/>
          <a:p>
            <a:pPr>
              <a:defRPr/>
            </a:pPr>
            <a:fld id="{62F6F4FC-A15E-4CCF-A12D-C1B4180DD71A}" type="slidenum">
              <a:rPr lang="en-US" smtClean="0"/>
              <a:pPr>
                <a:defRPr/>
              </a:pPr>
              <a:t>45</a:t>
            </a:fld>
            <a:endParaRPr lang="en-US"/>
          </a:p>
        </p:txBody>
      </p:sp>
    </p:spTree>
    <p:extLst>
      <p:ext uri="{BB962C8B-B14F-4D97-AF65-F5344CB8AC3E}">
        <p14:creationId xmlns:p14="http://schemas.microsoft.com/office/powerpoint/2010/main" xmlns="" val="2758420011"/>
      </p:ext>
    </p:extLst>
  </p:cSld>
  <p:clrMapOvr>
    <a:masterClrMapping/>
  </p:clrMapOvr>
  <p:transition>
    <p:random/>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Calculating Interest Rates </a:t>
            </a:r>
            <a:br>
              <a:rPr lang="en-US" dirty="0"/>
            </a:br>
            <a:r>
              <a:rPr lang="en-US" dirty="0"/>
              <a:t>with the RATE function</a:t>
            </a:r>
          </a:p>
        </p:txBody>
      </p:sp>
      <p:sp>
        <p:nvSpPr>
          <p:cNvPr id="3" name="Content Placeholder 2"/>
          <p:cNvSpPr>
            <a:spLocks noGrp="1"/>
          </p:cNvSpPr>
          <p:nvPr>
            <p:ph idx="1"/>
          </p:nvPr>
        </p:nvSpPr>
        <p:spPr/>
        <p:txBody>
          <a:bodyPr/>
          <a:lstStyle/>
          <a:p>
            <a:r>
              <a:rPr lang="en-US" sz="2800" dirty="0" smtClean="0"/>
              <a:t>The syntax </a:t>
            </a:r>
            <a:r>
              <a:rPr lang="en-US" sz="2800" dirty="0"/>
              <a:t>of the RATE function is</a:t>
            </a:r>
          </a:p>
          <a:p>
            <a:pPr marL="0" indent="0" algn="ctr">
              <a:buNone/>
            </a:pPr>
            <a:r>
              <a:rPr lang="en-US" sz="2800" b="1" dirty="0" smtClean="0">
                <a:solidFill>
                  <a:srgbClr val="20409A"/>
                </a:solidFill>
              </a:rPr>
              <a:t>RATE(</a:t>
            </a:r>
            <a:r>
              <a:rPr lang="en-US" sz="2800" b="1" i="1" dirty="0" err="1" smtClean="0">
                <a:solidFill>
                  <a:srgbClr val="20409A"/>
                </a:solidFill>
              </a:rPr>
              <a:t>nper</a:t>
            </a:r>
            <a:r>
              <a:rPr lang="en-US" sz="2800" b="1" dirty="0">
                <a:solidFill>
                  <a:srgbClr val="20409A"/>
                </a:solidFill>
              </a:rPr>
              <a:t>, </a:t>
            </a:r>
            <a:r>
              <a:rPr lang="en-US" sz="2800" b="1" i="1" dirty="0" err="1">
                <a:solidFill>
                  <a:srgbClr val="20409A"/>
                </a:solidFill>
              </a:rPr>
              <a:t>pmt</a:t>
            </a:r>
            <a:r>
              <a:rPr lang="en-US" sz="2800" b="1" dirty="0">
                <a:solidFill>
                  <a:srgbClr val="20409A"/>
                </a:solidFill>
              </a:rPr>
              <a:t>, </a:t>
            </a:r>
            <a:r>
              <a:rPr lang="en-US" sz="2800" b="1" i="1" dirty="0" err="1">
                <a:solidFill>
                  <a:srgbClr val="20409A"/>
                </a:solidFill>
              </a:rPr>
              <a:t>pv</a:t>
            </a:r>
            <a:r>
              <a:rPr lang="en-US" sz="2800" b="1" dirty="0">
                <a:solidFill>
                  <a:srgbClr val="20409A"/>
                </a:solidFill>
              </a:rPr>
              <a:t>[, </a:t>
            </a:r>
            <a:r>
              <a:rPr lang="en-US" sz="2800" b="1" i="1" dirty="0" err="1">
                <a:solidFill>
                  <a:srgbClr val="20409A"/>
                </a:solidFill>
              </a:rPr>
              <a:t>fv</a:t>
            </a:r>
            <a:r>
              <a:rPr lang="en-US" sz="2800" b="1" dirty="0">
                <a:solidFill>
                  <a:srgbClr val="20409A"/>
                </a:solidFill>
              </a:rPr>
              <a:t>=0][, </a:t>
            </a:r>
            <a:r>
              <a:rPr lang="en-US" sz="2800" b="1" i="1" dirty="0">
                <a:solidFill>
                  <a:srgbClr val="20409A"/>
                </a:solidFill>
              </a:rPr>
              <a:t>type</a:t>
            </a:r>
            <a:r>
              <a:rPr lang="en-US" sz="2800" b="1" dirty="0">
                <a:solidFill>
                  <a:srgbClr val="20409A"/>
                </a:solidFill>
              </a:rPr>
              <a:t>=0][, </a:t>
            </a:r>
            <a:r>
              <a:rPr lang="en-US" sz="2800" b="1" i="1" dirty="0">
                <a:solidFill>
                  <a:srgbClr val="20409A"/>
                </a:solidFill>
              </a:rPr>
              <a:t>guess</a:t>
            </a:r>
            <a:r>
              <a:rPr lang="en-US" sz="2800" b="1" dirty="0">
                <a:solidFill>
                  <a:srgbClr val="20409A"/>
                </a:solidFill>
              </a:rPr>
              <a:t>=0.1])</a:t>
            </a:r>
          </a:p>
          <a:p>
            <a:pPr lvl="1"/>
            <a:r>
              <a:rPr lang="en-US" i="1" dirty="0" err="1" smtClean="0"/>
              <a:t>nper</a:t>
            </a:r>
            <a:r>
              <a:rPr lang="en-US" dirty="0" smtClean="0"/>
              <a:t> is </a:t>
            </a:r>
            <a:r>
              <a:rPr lang="en-US" dirty="0"/>
              <a:t>the number of </a:t>
            </a:r>
            <a:r>
              <a:rPr lang="en-US" dirty="0" smtClean="0"/>
              <a:t>payments</a:t>
            </a:r>
          </a:p>
          <a:p>
            <a:pPr lvl="1"/>
            <a:r>
              <a:rPr lang="en-US" i="1" dirty="0" err="1" smtClean="0"/>
              <a:t>pmt</a:t>
            </a:r>
            <a:r>
              <a:rPr lang="en-US" dirty="0" smtClean="0"/>
              <a:t> is </a:t>
            </a:r>
            <a:r>
              <a:rPr lang="en-US" dirty="0"/>
              <a:t>the amount of each </a:t>
            </a:r>
            <a:r>
              <a:rPr lang="en-US" dirty="0" smtClean="0"/>
              <a:t>payment</a:t>
            </a:r>
            <a:endParaRPr lang="en-US" dirty="0"/>
          </a:p>
          <a:p>
            <a:pPr lvl="1"/>
            <a:r>
              <a:rPr lang="en-US" i="1" dirty="0" err="1" smtClean="0"/>
              <a:t>pv</a:t>
            </a:r>
            <a:r>
              <a:rPr lang="en-US" dirty="0" smtClean="0"/>
              <a:t>  is the loan </a:t>
            </a:r>
            <a:r>
              <a:rPr lang="en-US" dirty="0"/>
              <a:t>or investment’s present </a:t>
            </a:r>
            <a:r>
              <a:rPr lang="en-US" dirty="0" smtClean="0"/>
              <a:t>value</a:t>
            </a:r>
            <a:endParaRPr lang="en-US" dirty="0"/>
          </a:p>
          <a:p>
            <a:pPr lvl="1"/>
            <a:r>
              <a:rPr lang="en-US" i="1" dirty="0" err="1" smtClean="0"/>
              <a:t>fv</a:t>
            </a:r>
            <a:r>
              <a:rPr lang="en-US" dirty="0" smtClean="0"/>
              <a:t> is </a:t>
            </a:r>
            <a:r>
              <a:rPr lang="en-US" dirty="0"/>
              <a:t>the future </a:t>
            </a:r>
            <a:r>
              <a:rPr lang="en-US" dirty="0" smtClean="0"/>
              <a:t>value</a:t>
            </a:r>
          </a:p>
          <a:p>
            <a:pPr lvl="1"/>
            <a:r>
              <a:rPr lang="en-US" i="1" dirty="0" smtClean="0"/>
              <a:t>type</a:t>
            </a:r>
            <a:r>
              <a:rPr lang="en-US" dirty="0" smtClean="0"/>
              <a:t> </a:t>
            </a:r>
            <a:r>
              <a:rPr lang="en-US" dirty="0"/>
              <a:t>defines when </a:t>
            </a:r>
            <a:r>
              <a:rPr lang="en-US" dirty="0" smtClean="0"/>
              <a:t>the payments </a:t>
            </a:r>
            <a:r>
              <a:rPr lang="en-US" dirty="0"/>
              <a:t>are </a:t>
            </a:r>
            <a:r>
              <a:rPr lang="en-US" dirty="0" smtClean="0"/>
              <a:t>made</a:t>
            </a:r>
          </a:p>
          <a:p>
            <a:pPr lvl="1"/>
            <a:r>
              <a:rPr lang="en-US" i="1" dirty="0"/>
              <a:t>guess</a:t>
            </a:r>
            <a:r>
              <a:rPr lang="en-US" dirty="0"/>
              <a:t> argument </a:t>
            </a:r>
            <a:r>
              <a:rPr lang="en-US" dirty="0" smtClean="0"/>
              <a:t>(optional) is </a:t>
            </a:r>
            <a:r>
              <a:rPr lang="en-US" dirty="0"/>
              <a:t>used when the RATE </a:t>
            </a:r>
            <a:r>
              <a:rPr lang="en-US" dirty="0" smtClean="0"/>
              <a:t>function cannot </a:t>
            </a:r>
            <a:r>
              <a:rPr lang="en-US" dirty="0"/>
              <a:t>calculate the interest rate value and needs an initial guess to arrive at </a:t>
            </a:r>
            <a:r>
              <a:rPr lang="en-US" dirty="0" smtClean="0"/>
              <a:t>a solution</a:t>
            </a:r>
            <a:endParaRPr lang="en-US" dirty="0"/>
          </a:p>
        </p:txBody>
      </p:sp>
      <p:sp>
        <p:nvSpPr>
          <p:cNvPr id="4" name="Footer Placeholder 3"/>
          <p:cNvSpPr>
            <a:spLocks noGrp="1"/>
          </p:cNvSpPr>
          <p:nvPr>
            <p:ph type="ftr" sz="quarter" idx="10"/>
          </p:nvPr>
        </p:nvSpPr>
        <p:spPr/>
        <p:txBody>
          <a:bodyPr/>
          <a:lstStyle/>
          <a:p>
            <a:pPr>
              <a:defRPr/>
            </a:pPr>
            <a:r>
              <a:rPr lang="en-US" smtClean="0"/>
              <a:t>New Perspectives on Microsoft Excel 2013</a:t>
            </a:r>
            <a:endParaRPr lang="en-US" dirty="0"/>
          </a:p>
        </p:txBody>
      </p:sp>
      <p:sp>
        <p:nvSpPr>
          <p:cNvPr id="5" name="Slide Number Placeholder 4"/>
          <p:cNvSpPr>
            <a:spLocks noGrp="1"/>
          </p:cNvSpPr>
          <p:nvPr>
            <p:ph type="sldNum" sz="quarter" idx="11"/>
          </p:nvPr>
        </p:nvSpPr>
        <p:spPr/>
        <p:txBody>
          <a:bodyPr/>
          <a:lstStyle/>
          <a:p>
            <a:pPr>
              <a:defRPr/>
            </a:pPr>
            <a:fld id="{62F6F4FC-A15E-4CCF-A12D-C1B4180DD71A}" type="slidenum">
              <a:rPr lang="en-US" smtClean="0"/>
              <a:pPr>
                <a:defRPr/>
              </a:pPr>
              <a:t>46</a:t>
            </a:fld>
            <a:endParaRPr lang="en-US"/>
          </a:p>
        </p:txBody>
      </p:sp>
    </p:spTree>
    <p:extLst>
      <p:ext uri="{BB962C8B-B14F-4D97-AF65-F5344CB8AC3E}">
        <p14:creationId xmlns:p14="http://schemas.microsoft.com/office/powerpoint/2010/main" xmlns="" val="341800353"/>
      </p:ext>
    </p:extLst>
  </p:cSld>
  <p:clrMapOvr>
    <a:masterClrMapping/>
  </p:clrMapOvr>
  <p:transition>
    <p:random/>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Calculating Interest Rates </a:t>
            </a:r>
            <a:br>
              <a:rPr lang="en-US" dirty="0"/>
            </a:br>
            <a:r>
              <a:rPr lang="en-US" dirty="0"/>
              <a:t>with the RATE function</a:t>
            </a: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xmlns="" val="0"/>
              </a:ext>
            </a:extLst>
          </a:blip>
          <a:stretch>
            <a:fillRect/>
          </a:stretch>
        </p:blipFill>
        <p:spPr>
          <a:xfrm>
            <a:off x="571500" y="1600200"/>
            <a:ext cx="8001000" cy="4368037"/>
          </a:xfrm>
          <a:effectLst>
            <a:outerShdw blurRad="292100" dist="139700" dir="2700000" algn="ctr" rotWithShape="0">
              <a:srgbClr val="000000">
                <a:alpha val="65000"/>
              </a:srgbClr>
            </a:outerShdw>
          </a:effectLst>
        </p:spPr>
      </p:pic>
      <p:sp>
        <p:nvSpPr>
          <p:cNvPr id="4" name="Footer Placeholder 3"/>
          <p:cNvSpPr>
            <a:spLocks noGrp="1"/>
          </p:cNvSpPr>
          <p:nvPr>
            <p:ph type="ftr" sz="quarter" idx="10"/>
          </p:nvPr>
        </p:nvSpPr>
        <p:spPr/>
        <p:txBody>
          <a:bodyPr/>
          <a:lstStyle/>
          <a:p>
            <a:pPr>
              <a:defRPr/>
            </a:pPr>
            <a:r>
              <a:rPr lang="en-US" smtClean="0"/>
              <a:t>New Perspectives on Microsoft Excel 2013</a:t>
            </a:r>
            <a:endParaRPr lang="en-US" dirty="0"/>
          </a:p>
        </p:txBody>
      </p:sp>
      <p:sp>
        <p:nvSpPr>
          <p:cNvPr id="5" name="Slide Number Placeholder 4"/>
          <p:cNvSpPr>
            <a:spLocks noGrp="1"/>
          </p:cNvSpPr>
          <p:nvPr>
            <p:ph type="sldNum" sz="quarter" idx="11"/>
          </p:nvPr>
        </p:nvSpPr>
        <p:spPr/>
        <p:txBody>
          <a:bodyPr/>
          <a:lstStyle/>
          <a:p>
            <a:pPr>
              <a:defRPr/>
            </a:pPr>
            <a:fld id="{62F6F4FC-A15E-4CCF-A12D-C1B4180DD71A}" type="slidenum">
              <a:rPr lang="en-US" smtClean="0"/>
              <a:pPr>
                <a:defRPr/>
              </a:pPr>
              <a:t>47</a:t>
            </a:fld>
            <a:endParaRPr lang="en-US"/>
          </a:p>
        </p:txBody>
      </p:sp>
    </p:spTree>
    <p:extLst>
      <p:ext uri="{BB962C8B-B14F-4D97-AF65-F5344CB8AC3E}">
        <p14:creationId xmlns:p14="http://schemas.microsoft.com/office/powerpoint/2010/main" xmlns="" val="1831781252"/>
      </p:ext>
    </p:extLst>
  </p:cSld>
  <p:clrMapOvr>
    <a:masterClrMapping/>
  </p:clrMapOvr>
  <p:transition>
    <p:random/>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r>
              <a:rPr lang="en-US" smtClean="0"/>
              <a:t>New Perspectives on Microsoft Excel 2013</a:t>
            </a:r>
            <a:endParaRPr lang="en-US"/>
          </a:p>
        </p:txBody>
      </p:sp>
      <p:sp>
        <p:nvSpPr>
          <p:cNvPr id="6" name="Slide Number Placeholder 5"/>
          <p:cNvSpPr>
            <a:spLocks noGrp="1"/>
          </p:cNvSpPr>
          <p:nvPr>
            <p:ph type="sldNum" sz="quarter" idx="11"/>
          </p:nvPr>
        </p:nvSpPr>
        <p:spPr/>
        <p:txBody>
          <a:bodyPr/>
          <a:lstStyle/>
          <a:p>
            <a:pPr>
              <a:defRPr/>
            </a:pPr>
            <a:fld id="{04681373-9C1B-4DA6-823D-F79C2F4AACA5}" type="slidenum">
              <a:rPr lang="en-US"/>
              <a:pPr>
                <a:defRPr/>
              </a:pPr>
              <a:t>48</a:t>
            </a:fld>
            <a:endParaRPr lang="en-US"/>
          </a:p>
        </p:txBody>
      </p:sp>
      <p:sp>
        <p:nvSpPr>
          <p:cNvPr id="50179" name="Rectangle 6"/>
          <p:cNvSpPr>
            <a:spLocks noGrp="1"/>
          </p:cNvSpPr>
          <p:nvPr>
            <p:ph type="title"/>
          </p:nvPr>
        </p:nvSpPr>
        <p:spPr/>
        <p:txBody>
          <a:bodyPr/>
          <a:lstStyle/>
          <a:p>
            <a:r>
              <a:rPr lang="en-US" dirty="0"/>
              <a:t>Viewing the Payback </a:t>
            </a:r>
            <a:r>
              <a:rPr lang="en-US" dirty="0" smtClean="0"/>
              <a:t>Period</a:t>
            </a:r>
            <a:br>
              <a:rPr lang="en-US" dirty="0" smtClean="0"/>
            </a:br>
            <a:r>
              <a:rPr lang="en-US" dirty="0" smtClean="0"/>
              <a:t>of </a:t>
            </a:r>
            <a:r>
              <a:rPr lang="en-US" dirty="0"/>
              <a:t>an Investment</a:t>
            </a:r>
            <a:endParaRPr lang="en-US" dirty="0" smtClean="0">
              <a:solidFill>
                <a:schemeClr val="accent2"/>
              </a:solidFill>
            </a:endParaRPr>
          </a:p>
        </p:txBody>
      </p:sp>
      <p:sp>
        <p:nvSpPr>
          <p:cNvPr id="50180" name="Rectangle 7"/>
          <p:cNvSpPr>
            <a:spLocks noGrp="1"/>
          </p:cNvSpPr>
          <p:nvPr>
            <p:ph type="body" idx="1"/>
          </p:nvPr>
        </p:nvSpPr>
        <p:spPr>
          <a:xfrm>
            <a:off x="457200" y="1219201"/>
            <a:ext cx="8229600" cy="1295400"/>
          </a:xfrm>
        </p:spPr>
        <p:txBody>
          <a:bodyPr/>
          <a:lstStyle/>
          <a:p>
            <a:r>
              <a:rPr lang="en-US" sz="2800" dirty="0" smtClean="0"/>
              <a:t>The payback period is the length of time required for an investment to recover its initial cost</a:t>
            </a:r>
          </a:p>
        </p:txBody>
      </p:sp>
      <p:pic>
        <p:nvPicPr>
          <p:cNvPr id="7" name="Content Placeholder 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bwMode="auto">
          <a:xfrm>
            <a:off x="571500" y="2438400"/>
            <a:ext cx="8001000" cy="3499937"/>
          </a:xfrm>
          <a:prstGeom prst="rect">
            <a:avLst/>
          </a:prstGeom>
          <a:noFill/>
          <a:ln w="9525">
            <a:noFill/>
            <a:miter lim="800000"/>
            <a:headEnd/>
            <a:tailEnd/>
          </a:ln>
          <a:effectLst>
            <a:outerShdw blurRad="292100" dist="139700" dir="2700000" algn="ctr" rotWithShape="0">
              <a:srgbClr val="000000">
                <a:alpha val="65000"/>
              </a:srgbClr>
            </a:outerShdw>
          </a:effectLst>
        </p:spPr>
      </p:pic>
    </p:spTree>
    <p:extLst>
      <p:ext uri="{BB962C8B-B14F-4D97-AF65-F5344CB8AC3E}">
        <p14:creationId xmlns:p14="http://schemas.microsoft.com/office/powerpoint/2010/main" xmlns="" val="1818822822"/>
      </p:ext>
    </p:extLst>
  </p:cSld>
  <p:clrMapOvr>
    <a:masterClrMapping/>
  </p:clrMapOvr>
  <p:transition>
    <p:random/>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0"/>
          </p:nvPr>
        </p:nvSpPr>
        <p:spPr/>
        <p:txBody>
          <a:bodyPr/>
          <a:lstStyle/>
          <a:p>
            <a:r>
              <a:rPr lang="en-US" smtClean="0"/>
              <a:t>New Perspectives on Microsoft Excel 2013</a:t>
            </a:r>
            <a:endParaRPr lang="en-US"/>
          </a:p>
        </p:txBody>
      </p:sp>
      <p:sp>
        <p:nvSpPr>
          <p:cNvPr id="5" name="Slide Number Placeholder 5"/>
          <p:cNvSpPr>
            <a:spLocks noGrp="1"/>
          </p:cNvSpPr>
          <p:nvPr>
            <p:ph type="sldNum" sz="quarter" idx="11"/>
          </p:nvPr>
        </p:nvSpPr>
        <p:spPr/>
        <p:txBody>
          <a:bodyPr/>
          <a:lstStyle/>
          <a:p>
            <a:pPr>
              <a:defRPr/>
            </a:pPr>
            <a:fld id="{A9BF911A-646D-4B67-AA97-22DC4A0E3D12}" type="slidenum">
              <a:rPr lang="en-US"/>
              <a:pPr>
                <a:defRPr/>
              </a:pPr>
              <a:t>49</a:t>
            </a:fld>
            <a:endParaRPr lang="en-US"/>
          </a:p>
        </p:txBody>
      </p:sp>
      <p:sp>
        <p:nvSpPr>
          <p:cNvPr id="51201" name="Rectangle 6"/>
          <p:cNvSpPr>
            <a:spLocks noGrp="1"/>
          </p:cNvSpPr>
          <p:nvPr>
            <p:ph type="title"/>
          </p:nvPr>
        </p:nvSpPr>
        <p:spPr/>
        <p:txBody>
          <a:bodyPr/>
          <a:lstStyle/>
          <a:p>
            <a:r>
              <a:rPr lang="en-US" dirty="0" smtClean="0"/>
              <a:t>Calculating Net Present Value</a:t>
            </a:r>
          </a:p>
        </p:txBody>
      </p:sp>
      <p:sp>
        <p:nvSpPr>
          <p:cNvPr id="51202" name="Rectangle 7"/>
          <p:cNvSpPr>
            <a:spLocks noGrp="1"/>
          </p:cNvSpPr>
          <p:nvPr>
            <p:ph type="body" idx="1"/>
          </p:nvPr>
        </p:nvSpPr>
        <p:spPr>
          <a:xfrm>
            <a:off x="457200" y="1219200"/>
            <a:ext cx="8229600" cy="5105400"/>
          </a:xfrm>
        </p:spPr>
        <p:txBody>
          <a:bodyPr/>
          <a:lstStyle/>
          <a:p>
            <a:r>
              <a:rPr lang="en-US" sz="2800" dirty="0"/>
              <a:t>The payback period is a quick method of assessing the long-term value of an </a:t>
            </a:r>
            <a:r>
              <a:rPr lang="en-US" sz="2800" dirty="0" smtClean="0"/>
              <a:t>investment but it </a:t>
            </a:r>
            <a:r>
              <a:rPr lang="en-US" sz="2800" dirty="0"/>
              <a:t>does not take into account the </a:t>
            </a:r>
            <a:r>
              <a:rPr lang="en-US" sz="2800" dirty="0" smtClean="0"/>
              <a:t>time value </a:t>
            </a:r>
            <a:r>
              <a:rPr lang="en-US" sz="2800" dirty="0"/>
              <a:t>of money</a:t>
            </a:r>
          </a:p>
          <a:p>
            <a:r>
              <a:rPr lang="en-US" sz="2800" dirty="0" smtClean="0"/>
              <a:t>The Time Value of Money</a:t>
            </a:r>
          </a:p>
          <a:p>
            <a:pPr lvl="1"/>
            <a:r>
              <a:rPr lang="en-US" sz="2400" dirty="0"/>
              <a:t>The </a:t>
            </a:r>
            <a:r>
              <a:rPr lang="en-US" sz="2400" b="1" dirty="0"/>
              <a:t>time value of money </a:t>
            </a:r>
            <a:r>
              <a:rPr lang="en-US" sz="2400" dirty="0"/>
              <a:t>is based on the observation that money received today </a:t>
            </a:r>
            <a:r>
              <a:rPr lang="en-US" sz="2400" dirty="0" smtClean="0"/>
              <a:t>is worth </a:t>
            </a:r>
            <a:r>
              <a:rPr lang="en-US" sz="2400" dirty="0"/>
              <a:t>more than </a:t>
            </a:r>
            <a:r>
              <a:rPr lang="en-US" sz="2400" dirty="0" smtClean="0"/>
              <a:t>later</a:t>
            </a:r>
          </a:p>
          <a:p>
            <a:pPr lvl="1"/>
            <a:r>
              <a:rPr lang="en-US" sz="2400" dirty="0" smtClean="0"/>
              <a:t>Can </a:t>
            </a:r>
            <a:r>
              <a:rPr lang="en-US" sz="2400" dirty="0"/>
              <a:t>be expressed in terms of what represents a fair exchange between </a:t>
            </a:r>
            <a:r>
              <a:rPr lang="en-US" sz="2400" dirty="0" smtClean="0"/>
              <a:t>current dollars </a:t>
            </a:r>
            <a:r>
              <a:rPr lang="en-US" sz="2400" dirty="0"/>
              <a:t>and future </a:t>
            </a:r>
            <a:r>
              <a:rPr lang="en-US" sz="2400" dirty="0" smtClean="0"/>
              <a:t>dollars</a:t>
            </a:r>
          </a:p>
          <a:p>
            <a:pPr lvl="1"/>
            <a:r>
              <a:rPr lang="en-US" sz="2400" dirty="0"/>
              <a:t>You can use the PV function to calculate the time value of money under </a:t>
            </a:r>
            <a:r>
              <a:rPr lang="en-US" sz="2400" dirty="0" smtClean="0"/>
              <a:t>different rates </a:t>
            </a:r>
            <a:r>
              <a:rPr lang="en-US" sz="2400" dirty="0"/>
              <a:t>of </a:t>
            </a:r>
            <a:r>
              <a:rPr lang="en-US" sz="2400" dirty="0" smtClean="0"/>
              <a:t>return</a:t>
            </a:r>
          </a:p>
          <a:p>
            <a:pPr lvl="1"/>
            <a:r>
              <a:rPr lang="en-US" sz="2400" dirty="0"/>
              <a:t>You </a:t>
            </a:r>
            <a:r>
              <a:rPr lang="en-US" sz="2400" dirty="0" smtClean="0"/>
              <a:t>can </a:t>
            </a:r>
            <a:r>
              <a:rPr lang="en-US" sz="2400" dirty="0"/>
              <a:t>use the FV function to estimate how much a dollar amount today </a:t>
            </a:r>
            <a:r>
              <a:rPr lang="en-US" sz="2400" dirty="0" smtClean="0"/>
              <a:t>is worth </a:t>
            </a:r>
            <a:r>
              <a:rPr lang="en-US" sz="2400" dirty="0"/>
              <a:t>in terms of future dollars</a:t>
            </a:r>
            <a:endParaRPr lang="en-US" sz="2400" dirty="0" smtClean="0"/>
          </a:p>
        </p:txBody>
      </p:sp>
    </p:spTree>
    <p:extLst>
      <p:ext uri="{BB962C8B-B14F-4D97-AF65-F5344CB8AC3E}">
        <p14:creationId xmlns:p14="http://schemas.microsoft.com/office/powerpoint/2010/main" xmlns="" val="1255764857"/>
      </p:ext>
    </p:extLst>
  </p:cSld>
  <p:clrMapOvr>
    <a:masterClrMapping/>
  </p:clrMapOvr>
  <p:transition>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0"/>
          </p:nvPr>
        </p:nvSpPr>
        <p:spPr/>
        <p:txBody>
          <a:bodyPr/>
          <a:lstStyle/>
          <a:p>
            <a:r>
              <a:rPr lang="en-US" smtClean="0"/>
              <a:t>New Perspectives on Microsoft Excel 2013</a:t>
            </a:r>
            <a:endParaRPr lang="en-US"/>
          </a:p>
        </p:txBody>
      </p:sp>
      <p:sp>
        <p:nvSpPr>
          <p:cNvPr id="5" name="Slide Number Placeholder 5"/>
          <p:cNvSpPr>
            <a:spLocks noGrp="1"/>
          </p:cNvSpPr>
          <p:nvPr>
            <p:ph type="sldNum" sz="quarter" idx="11"/>
          </p:nvPr>
        </p:nvSpPr>
        <p:spPr/>
        <p:txBody>
          <a:bodyPr/>
          <a:lstStyle/>
          <a:p>
            <a:pPr>
              <a:defRPr/>
            </a:pPr>
            <a:fld id="{F8E572E8-4041-4256-A298-5C38CBAC6E91}" type="slidenum">
              <a:rPr lang="en-US"/>
              <a:pPr>
                <a:defRPr/>
              </a:pPr>
              <a:t>5</a:t>
            </a:fld>
            <a:endParaRPr lang="en-US"/>
          </a:p>
        </p:txBody>
      </p:sp>
      <p:sp>
        <p:nvSpPr>
          <p:cNvPr id="15362" name="Rectangle 6"/>
          <p:cNvSpPr>
            <a:spLocks noGrp="1"/>
          </p:cNvSpPr>
          <p:nvPr>
            <p:ph type="title"/>
          </p:nvPr>
        </p:nvSpPr>
        <p:spPr/>
        <p:txBody>
          <a:bodyPr/>
          <a:lstStyle/>
          <a:p>
            <a:r>
              <a:rPr lang="en-US" dirty="0" smtClean="0"/>
              <a:t>Visual Overview:</a:t>
            </a:r>
            <a:br>
              <a:rPr lang="en-US" dirty="0" smtClean="0"/>
            </a:br>
            <a:r>
              <a:rPr lang="en-US" dirty="0" smtClean="0"/>
              <a:t>Loan and Investment Functions</a:t>
            </a:r>
          </a:p>
        </p:txBody>
      </p:sp>
      <p:pic>
        <p:nvPicPr>
          <p:cNvPr id="6" name="Picture 5" descr="Fig09_pgAC531.bmp"/>
          <p:cNvPicPr>
            <a:picLocks noChangeAspect="1"/>
          </p:cNvPicPr>
          <p:nvPr/>
        </p:nvPicPr>
        <p:blipFill>
          <a:blip r:embed="rId3"/>
          <a:stretch>
            <a:fillRect/>
          </a:stretch>
        </p:blipFill>
        <p:spPr>
          <a:xfrm>
            <a:off x="2144742" y="1295400"/>
            <a:ext cx="4854517" cy="5029200"/>
          </a:xfrm>
          <a:prstGeom prst="rect">
            <a:avLst/>
          </a:prstGeom>
          <a:effectLst>
            <a:outerShdw blurRad="292100" dist="139700" dir="2700000" algn="l" rotWithShape="0">
              <a:prstClr val="black">
                <a:alpha val="65000"/>
              </a:prstClr>
            </a:outerShdw>
          </a:effectLst>
        </p:spPr>
      </p:pic>
    </p:spTree>
    <p:extLst>
      <p:ext uri="{BB962C8B-B14F-4D97-AF65-F5344CB8AC3E}">
        <p14:creationId xmlns:p14="http://schemas.microsoft.com/office/powerpoint/2010/main" xmlns="" val="2878980746"/>
      </p:ext>
    </p:extLst>
  </p:cSld>
  <p:clrMapOvr>
    <a:masterClrMapping/>
  </p:clrMapOvr>
  <p:transition>
    <p:random/>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Calculating Net Present Value</a:t>
            </a:r>
          </a:p>
        </p:txBody>
      </p:sp>
      <p:sp>
        <p:nvSpPr>
          <p:cNvPr id="3" name="Content Placeholder 2"/>
          <p:cNvSpPr>
            <a:spLocks noGrp="1"/>
          </p:cNvSpPr>
          <p:nvPr>
            <p:ph idx="1"/>
          </p:nvPr>
        </p:nvSpPr>
        <p:spPr>
          <a:xfrm>
            <a:off x="457200" y="1219200"/>
            <a:ext cx="8305800" cy="5181600"/>
          </a:xfrm>
        </p:spPr>
        <p:txBody>
          <a:bodyPr/>
          <a:lstStyle/>
          <a:p>
            <a:r>
              <a:rPr lang="en-US" dirty="0" smtClean="0"/>
              <a:t>Using the NPV Function</a:t>
            </a:r>
          </a:p>
          <a:p>
            <a:pPr lvl="1"/>
            <a:r>
              <a:rPr lang="en-US" dirty="0"/>
              <a:t>The PV function assumes that all </a:t>
            </a:r>
            <a:r>
              <a:rPr lang="en-US" dirty="0" smtClean="0"/>
              <a:t>future payments </a:t>
            </a:r>
            <a:r>
              <a:rPr lang="en-US" dirty="0"/>
              <a:t>are </a:t>
            </a:r>
            <a:r>
              <a:rPr lang="en-US" dirty="0" smtClean="0"/>
              <a:t>equal</a:t>
            </a:r>
            <a:endParaRPr lang="en-US" dirty="0"/>
          </a:p>
          <a:p>
            <a:pPr lvl="1"/>
            <a:r>
              <a:rPr lang="en-US" dirty="0"/>
              <a:t>If the future payments are not equal, you must use the NPV (net present value) function to determine what would be a fair </a:t>
            </a:r>
            <a:r>
              <a:rPr lang="en-US" dirty="0" smtClean="0"/>
              <a:t>exchange</a:t>
            </a:r>
          </a:p>
          <a:p>
            <a:pPr lvl="1"/>
            <a:r>
              <a:rPr lang="en-US" dirty="0"/>
              <a:t>The syntax of the NPV function </a:t>
            </a:r>
            <a:r>
              <a:rPr lang="en-US" dirty="0" smtClean="0"/>
              <a:t>is:</a:t>
            </a:r>
          </a:p>
          <a:p>
            <a:pPr marL="457200" lvl="1" indent="0" algn="ctr">
              <a:buNone/>
            </a:pPr>
            <a:r>
              <a:rPr lang="en-US" b="1" dirty="0" smtClean="0">
                <a:solidFill>
                  <a:srgbClr val="20409A"/>
                </a:solidFill>
              </a:rPr>
              <a:t>NPV(</a:t>
            </a:r>
            <a:r>
              <a:rPr lang="en-US" b="1" i="1" dirty="0" smtClean="0">
                <a:solidFill>
                  <a:srgbClr val="20409A"/>
                </a:solidFill>
              </a:rPr>
              <a:t>rate</a:t>
            </a:r>
            <a:r>
              <a:rPr lang="en-US" b="1" dirty="0">
                <a:solidFill>
                  <a:srgbClr val="20409A"/>
                </a:solidFill>
              </a:rPr>
              <a:t>, </a:t>
            </a:r>
            <a:r>
              <a:rPr lang="en-US" b="1" i="1" dirty="0">
                <a:solidFill>
                  <a:srgbClr val="20409A"/>
                </a:solidFill>
              </a:rPr>
              <a:t>value1</a:t>
            </a:r>
            <a:r>
              <a:rPr lang="en-US" b="1" dirty="0">
                <a:solidFill>
                  <a:srgbClr val="20409A"/>
                </a:solidFill>
              </a:rPr>
              <a:t>[, </a:t>
            </a:r>
            <a:r>
              <a:rPr lang="en-US" b="1" i="1" dirty="0">
                <a:solidFill>
                  <a:srgbClr val="20409A"/>
                </a:solidFill>
              </a:rPr>
              <a:t>value2</a:t>
            </a:r>
            <a:r>
              <a:rPr lang="en-US" b="1" dirty="0">
                <a:solidFill>
                  <a:srgbClr val="20409A"/>
                </a:solidFill>
              </a:rPr>
              <a:t>, </a:t>
            </a:r>
            <a:r>
              <a:rPr lang="en-US" b="1" i="1" dirty="0">
                <a:solidFill>
                  <a:srgbClr val="20409A"/>
                </a:solidFill>
              </a:rPr>
              <a:t>value3</a:t>
            </a:r>
            <a:r>
              <a:rPr lang="en-US" b="1" dirty="0">
                <a:solidFill>
                  <a:srgbClr val="20409A"/>
                </a:solidFill>
              </a:rPr>
              <a:t>, ...])</a:t>
            </a:r>
          </a:p>
          <a:p>
            <a:pPr lvl="1"/>
            <a:r>
              <a:rPr lang="en-US" dirty="0"/>
              <a:t>The NPV function assumes that payments occur at the end of each payment period and that the payment periods are evenly spaced</a:t>
            </a:r>
          </a:p>
          <a:p>
            <a:pPr lvl="1"/>
            <a:endParaRPr lang="en-US" dirty="0"/>
          </a:p>
        </p:txBody>
      </p:sp>
      <p:sp>
        <p:nvSpPr>
          <p:cNvPr id="4" name="Footer Placeholder 3"/>
          <p:cNvSpPr>
            <a:spLocks noGrp="1"/>
          </p:cNvSpPr>
          <p:nvPr>
            <p:ph type="ftr" sz="quarter" idx="10"/>
          </p:nvPr>
        </p:nvSpPr>
        <p:spPr/>
        <p:txBody>
          <a:bodyPr/>
          <a:lstStyle/>
          <a:p>
            <a:pPr>
              <a:defRPr/>
            </a:pPr>
            <a:r>
              <a:rPr lang="en-US" smtClean="0"/>
              <a:t>New Perspectives on Microsoft Excel 2013</a:t>
            </a:r>
            <a:endParaRPr lang="en-US" dirty="0"/>
          </a:p>
        </p:txBody>
      </p:sp>
      <p:sp>
        <p:nvSpPr>
          <p:cNvPr id="5" name="Slide Number Placeholder 4"/>
          <p:cNvSpPr>
            <a:spLocks noGrp="1"/>
          </p:cNvSpPr>
          <p:nvPr>
            <p:ph type="sldNum" sz="quarter" idx="11"/>
          </p:nvPr>
        </p:nvSpPr>
        <p:spPr/>
        <p:txBody>
          <a:bodyPr/>
          <a:lstStyle/>
          <a:p>
            <a:pPr>
              <a:defRPr/>
            </a:pPr>
            <a:fld id="{62F6F4FC-A15E-4CCF-A12D-C1B4180DD71A}" type="slidenum">
              <a:rPr lang="en-US" smtClean="0"/>
              <a:pPr>
                <a:defRPr/>
              </a:pPr>
              <a:t>50</a:t>
            </a:fld>
            <a:endParaRPr lang="en-US"/>
          </a:p>
        </p:txBody>
      </p:sp>
    </p:spTree>
    <p:extLst>
      <p:ext uri="{BB962C8B-B14F-4D97-AF65-F5344CB8AC3E}">
        <p14:creationId xmlns:p14="http://schemas.microsoft.com/office/powerpoint/2010/main" xmlns="" val="1639709497"/>
      </p:ext>
    </p:extLst>
  </p:cSld>
  <p:clrMapOvr>
    <a:masterClrMapping/>
  </p:clrMapOvr>
  <p:transition>
    <p:random/>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Calculating Net Present Value</a:t>
            </a:r>
            <a:endParaRPr lang="en-US" dirty="0"/>
          </a:p>
        </p:txBody>
      </p:sp>
      <p:sp>
        <p:nvSpPr>
          <p:cNvPr id="4" name="Footer Placeholder 3"/>
          <p:cNvSpPr>
            <a:spLocks noGrp="1"/>
          </p:cNvSpPr>
          <p:nvPr>
            <p:ph type="ftr" sz="quarter" idx="10"/>
          </p:nvPr>
        </p:nvSpPr>
        <p:spPr/>
        <p:txBody>
          <a:bodyPr/>
          <a:lstStyle/>
          <a:p>
            <a:r>
              <a:rPr lang="en-US" smtClean="0"/>
              <a:t>New Perspectives on Microsoft Excel 2013</a:t>
            </a:r>
            <a:endParaRPr lang="en-US" dirty="0"/>
          </a:p>
        </p:txBody>
      </p:sp>
      <p:sp>
        <p:nvSpPr>
          <p:cNvPr id="5" name="Slide Number Placeholder 4"/>
          <p:cNvSpPr>
            <a:spLocks noGrp="1"/>
          </p:cNvSpPr>
          <p:nvPr>
            <p:ph type="sldNum" sz="quarter" idx="11"/>
          </p:nvPr>
        </p:nvSpPr>
        <p:spPr/>
        <p:txBody>
          <a:bodyPr/>
          <a:lstStyle/>
          <a:p>
            <a:fld id="{62F6F4FC-A15E-4CCF-A12D-C1B4180DD71A}" type="slidenum">
              <a:rPr lang="en-US" smtClean="0"/>
              <a:pPr/>
              <a:t>51</a:t>
            </a:fld>
            <a:endParaRPr lang="en-US"/>
          </a:p>
        </p:txBody>
      </p:sp>
      <p:sp>
        <p:nvSpPr>
          <p:cNvPr id="12" name="Content Placeholder 11"/>
          <p:cNvSpPr>
            <a:spLocks noGrp="1"/>
          </p:cNvSpPr>
          <p:nvPr>
            <p:ph idx="1"/>
          </p:nvPr>
        </p:nvSpPr>
        <p:spPr>
          <a:xfrm>
            <a:off x="457200" y="1219201"/>
            <a:ext cx="8305800" cy="2514600"/>
          </a:xfrm>
        </p:spPr>
        <p:txBody>
          <a:bodyPr/>
          <a:lstStyle/>
          <a:p>
            <a:r>
              <a:rPr lang="en-US" dirty="0" smtClean="0"/>
              <a:t>Choosing a Rate of Return</a:t>
            </a:r>
          </a:p>
          <a:p>
            <a:pPr lvl="1"/>
            <a:r>
              <a:rPr lang="en-US" b="1" dirty="0" smtClean="0"/>
              <a:t>Risk</a:t>
            </a:r>
            <a:r>
              <a:rPr lang="en-US" dirty="0" smtClean="0"/>
              <a:t> is the possibility that </a:t>
            </a:r>
            <a:r>
              <a:rPr lang="en-US" dirty="0"/>
              <a:t>the entire transaction will fail, resulting in a loss of the initial </a:t>
            </a:r>
            <a:r>
              <a:rPr lang="en-US" dirty="0" smtClean="0"/>
              <a:t>investment</a:t>
            </a:r>
          </a:p>
          <a:p>
            <a:pPr lvl="1"/>
            <a:r>
              <a:rPr lang="en-US" dirty="0"/>
              <a:t>Investments with higher risks generally should have higher rates of return</a:t>
            </a:r>
          </a:p>
        </p:txBody>
      </p:sp>
      <p:pic>
        <p:nvPicPr>
          <p:cNvPr id="13" name="Content Placeholder 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bwMode="auto">
          <a:xfrm>
            <a:off x="2225842" y="3581400"/>
            <a:ext cx="4692316" cy="27432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4152152817"/>
      </p:ext>
    </p:extLst>
  </p:cSld>
  <p:clrMapOvr>
    <a:masterClrMapping/>
  </p:clrMapOvr>
  <p:transition>
    <p:random/>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0"/>
          </p:nvPr>
        </p:nvSpPr>
        <p:spPr/>
        <p:txBody>
          <a:bodyPr/>
          <a:lstStyle/>
          <a:p>
            <a:r>
              <a:rPr lang="en-US" smtClean="0"/>
              <a:t>New Perspectives on Microsoft Excel 2013</a:t>
            </a:r>
            <a:endParaRPr lang="en-US"/>
          </a:p>
        </p:txBody>
      </p:sp>
      <p:sp>
        <p:nvSpPr>
          <p:cNvPr id="5" name="Slide Number Placeholder 5"/>
          <p:cNvSpPr>
            <a:spLocks noGrp="1"/>
          </p:cNvSpPr>
          <p:nvPr>
            <p:ph type="sldNum" sz="quarter" idx="11"/>
          </p:nvPr>
        </p:nvSpPr>
        <p:spPr/>
        <p:txBody>
          <a:bodyPr/>
          <a:lstStyle/>
          <a:p>
            <a:pPr>
              <a:defRPr/>
            </a:pPr>
            <a:fld id="{F71B38EA-F1C7-42D3-A388-F6DD71DA458C}" type="slidenum">
              <a:rPr lang="en-US"/>
              <a:pPr>
                <a:defRPr/>
              </a:pPr>
              <a:t>52</a:t>
            </a:fld>
            <a:endParaRPr lang="en-US"/>
          </a:p>
        </p:txBody>
      </p:sp>
      <p:sp>
        <p:nvSpPr>
          <p:cNvPr id="53249" name="Rectangle 2"/>
          <p:cNvSpPr>
            <a:spLocks noGrp="1"/>
          </p:cNvSpPr>
          <p:nvPr>
            <p:ph type="title"/>
          </p:nvPr>
        </p:nvSpPr>
        <p:spPr/>
        <p:txBody>
          <a:bodyPr/>
          <a:lstStyle/>
          <a:p>
            <a:r>
              <a:rPr lang="en-US" dirty="0"/>
              <a:t>Calculating the </a:t>
            </a:r>
            <a:r>
              <a:rPr lang="en-US" dirty="0" smtClean="0"/>
              <a:t/>
            </a:r>
            <a:br>
              <a:rPr lang="en-US" dirty="0" smtClean="0"/>
            </a:br>
            <a:r>
              <a:rPr lang="en-US" dirty="0" smtClean="0"/>
              <a:t>Internal </a:t>
            </a:r>
            <a:r>
              <a:rPr lang="en-US" dirty="0"/>
              <a:t>Rate of Return</a:t>
            </a:r>
            <a:endParaRPr lang="en-US" dirty="0" smtClean="0"/>
          </a:p>
        </p:txBody>
      </p:sp>
      <p:sp>
        <p:nvSpPr>
          <p:cNvPr id="53250" name="Rectangle 3"/>
          <p:cNvSpPr>
            <a:spLocks noGrp="1"/>
          </p:cNvSpPr>
          <p:nvPr>
            <p:ph type="body" idx="1"/>
          </p:nvPr>
        </p:nvSpPr>
        <p:spPr>
          <a:xfrm>
            <a:off x="457200" y="1219201"/>
            <a:ext cx="8229600" cy="1447799"/>
          </a:xfrm>
        </p:spPr>
        <p:txBody>
          <a:bodyPr/>
          <a:lstStyle/>
          <a:p>
            <a:r>
              <a:rPr lang="en-US" sz="2800" dirty="0" smtClean="0"/>
              <a:t>At </a:t>
            </a:r>
            <a:r>
              <a:rPr lang="en-US" sz="2800" dirty="0"/>
              <a:t>some rate of return, the net present value of an investment will </a:t>
            </a:r>
            <a:r>
              <a:rPr lang="en-US" sz="2800" dirty="0" smtClean="0"/>
              <a:t>change from </a:t>
            </a:r>
            <a:r>
              <a:rPr lang="en-US" sz="2800" dirty="0"/>
              <a:t>a positive value to a negative </a:t>
            </a:r>
            <a:r>
              <a:rPr lang="en-US" sz="2800" dirty="0" smtClean="0"/>
              <a:t>value</a:t>
            </a:r>
          </a:p>
        </p:txBody>
      </p:sp>
      <p:pic>
        <p:nvPicPr>
          <p:cNvPr id="6" name="Picture 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371600" y="2590800"/>
            <a:ext cx="6400800" cy="369603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3024053689"/>
      </p:ext>
    </p:extLst>
  </p:cSld>
  <p:clrMapOvr>
    <a:masterClrMapping/>
  </p:clrMapOvr>
  <p:transition>
    <p:random/>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r>
              <a:rPr lang="en-US" smtClean="0"/>
              <a:t>New Perspectives on Microsoft Excel 2013</a:t>
            </a:r>
            <a:endParaRPr lang="en-US"/>
          </a:p>
        </p:txBody>
      </p:sp>
      <p:sp>
        <p:nvSpPr>
          <p:cNvPr id="6" name="Slide Number Placeholder 5"/>
          <p:cNvSpPr>
            <a:spLocks noGrp="1"/>
          </p:cNvSpPr>
          <p:nvPr>
            <p:ph type="sldNum" sz="quarter" idx="11"/>
          </p:nvPr>
        </p:nvSpPr>
        <p:spPr/>
        <p:txBody>
          <a:bodyPr/>
          <a:lstStyle/>
          <a:p>
            <a:pPr>
              <a:defRPr/>
            </a:pPr>
            <a:fld id="{BAC11ECF-A146-4D12-A89D-C7E6EF7E41A8}" type="slidenum">
              <a:rPr lang="en-US"/>
              <a:pPr>
                <a:defRPr/>
              </a:pPr>
              <a:t>53</a:t>
            </a:fld>
            <a:endParaRPr lang="en-US"/>
          </a:p>
        </p:txBody>
      </p:sp>
      <p:sp>
        <p:nvSpPr>
          <p:cNvPr id="54274" name="Rectangle 6"/>
          <p:cNvSpPr>
            <a:spLocks noGrp="1"/>
          </p:cNvSpPr>
          <p:nvPr>
            <p:ph type="title"/>
          </p:nvPr>
        </p:nvSpPr>
        <p:spPr/>
        <p:txBody>
          <a:bodyPr/>
          <a:lstStyle/>
          <a:p>
            <a:r>
              <a:rPr lang="en-US" dirty="0" smtClean="0"/>
              <a:t>Calculating the </a:t>
            </a:r>
            <a:br>
              <a:rPr lang="en-US" dirty="0" smtClean="0"/>
            </a:br>
            <a:r>
              <a:rPr lang="en-US" dirty="0" smtClean="0"/>
              <a:t>Internal Rate of Return</a:t>
            </a:r>
          </a:p>
        </p:txBody>
      </p:sp>
      <p:sp>
        <p:nvSpPr>
          <p:cNvPr id="54275" name="Rectangle 7"/>
          <p:cNvSpPr>
            <a:spLocks noGrp="1"/>
          </p:cNvSpPr>
          <p:nvPr>
            <p:ph type="body" idx="1"/>
          </p:nvPr>
        </p:nvSpPr>
        <p:spPr>
          <a:xfrm>
            <a:off x="457200" y="1219200"/>
            <a:ext cx="8229600" cy="4876799"/>
          </a:xfrm>
        </p:spPr>
        <p:txBody>
          <a:bodyPr/>
          <a:lstStyle/>
          <a:p>
            <a:r>
              <a:rPr lang="en-US" sz="2800" dirty="0" smtClean="0"/>
              <a:t>Internal rate of return (IRR)</a:t>
            </a:r>
          </a:p>
          <a:p>
            <a:pPr lvl="1"/>
            <a:r>
              <a:rPr lang="en-US" dirty="0" smtClean="0"/>
              <a:t>Point at which net present value of an investment equals 0</a:t>
            </a:r>
          </a:p>
          <a:p>
            <a:pPr lvl="1"/>
            <a:r>
              <a:rPr lang="en-US" dirty="0" smtClean="0"/>
              <a:t>Popular measure of the value of an investment</a:t>
            </a:r>
          </a:p>
          <a:p>
            <a:pPr lvl="1"/>
            <a:r>
              <a:rPr lang="en-US" dirty="0" smtClean="0"/>
              <a:t>Provides a basis of comparison between two investments</a:t>
            </a:r>
          </a:p>
          <a:p>
            <a:r>
              <a:rPr lang="en-US" sz="2800" dirty="0" smtClean="0"/>
              <a:t>Investments with higher IRRs are usually preferred to those  with lower IRRs</a:t>
            </a:r>
          </a:p>
        </p:txBody>
      </p:sp>
    </p:spTree>
    <p:extLst>
      <p:ext uri="{BB962C8B-B14F-4D97-AF65-F5344CB8AC3E}">
        <p14:creationId xmlns:p14="http://schemas.microsoft.com/office/powerpoint/2010/main" xmlns="" val="2682137444"/>
      </p:ext>
    </p:extLst>
  </p:cSld>
  <p:clrMapOvr>
    <a:masterClrMapping/>
  </p:clrMapOvr>
  <p:transition>
    <p:random/>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0"/>
          </p:nvPr>
        </p:nvSpPr>
        <p:spPr/>
        <p:txBody>
          <a:bodyPr/>
          <a:lstStyle/>
          <a:p>
            <a:r>
              <a:rPr lang="en-US" smtClean="0"/>
              <a:t>New Perspectives on Microsoft Excel 2013</a:t>
            </a:r>
            <a:endParaRPr lang="en-US"/>
          </a:p>
        </p:txBody>
      </p:sp>
      <p:sp>
        <p:nvSpPr>
          <p:cNvPr id="5" name="Slide Number Placeholder 5"/>
          <p:cNvSpPr>
            <a:spLocks noGrp="1"/>
          </p:cNvSpPr>
          <p:nvPr>
            <p:ph type="sldNum" sz="quarter" idx="11"/>
          </p:nvPr>
        </p:nvSpPr>
        <p:spPr/>
        <p:txBody>
          <a:bodyPr/>
          <a:lstStyle/>
          <a:p>
            <a:pPr>
              <a:defRPr/>
            </a:pPr>
            <a:fld id="{A9603DBF-1858-4303-82FB-AE18A904C466}" type="slidenum">
              <a:rPr lang="en-US"/>
              <a:pPr>
                <a:defRPr/>
              </a:pPr>
              <a:t>54</a:t>
            </a:fld>
            <a:endParaRPr lang="en-US"/>
          </a:p>
        </p:txBody>
      </p:sp>
      <p:sp>
        <p:nvSpPr>
          <p:cNvPr id="55297" name="Rectangle 2"/>
          <p:cNvSpPr>
            <a:spLocks noGrp="1"/>
          </p:cNvSpPr>
          <p:nvPr>
            <p:ph type="title"/>
          </p:nvPr>
        </p:nvSpPr>
        <p:spPr/>
        <p:txBody>
          <a:bodyPr/>
          <a:lstStyle/>
          <a:p>
            <a:r>
              <a:rPr lang="en-US" dirty="0" smtClean="0"/>
              <a:t>Calculating the </a:t>
            </a:r>
            <a:br>
              <a:rPr lang="en-US" dirty="0" smtClean="0"/>
            </a:br>
            <a:r>
              <a:rPr lang="en-US" dirty="0" smtClean="0"/>
              <a:t>Internal Rate of Return</a:t>
            </a:r>
            <a:r>
              <a:rPr lang="en-US" sz="4800" dirty="0" smtClean="0"/>
              <a:t> </a:t>
            </a:r>
          </a:p>
        </p:txBody>
      </p:sp>
      <p:sp>
        <p:nvSpPr>
          <p:cNvPr id="55298" name="Rectangle 3"/>
          <p:cNvSpPr>
            <a:spLocks noGrp="1"/>
          </p:cNvSpPr>
          <p:nvPr>
            <p:ph type="body" idx="1"/>
          </p:nvPr>
        </p:nvSpPr>
        <p:spPr>
          <a:xfrm>
            <a:off x="457200" y="1219200"/>
            <a:ext cx="8229600" cy="4906963"/>
          </a:xfrm>
        </p:spPr>
        <p:txBody>
          <a:bodyPr/>
          <a:lstStyle/>
          <a:p>
            <a:r>
              <a:rPr lang="en-US" dirty="0" smtClean="0"/>
              <a:t>Using the IRR Function</a:t>
            </a:r>
          </a:p>
          <a:p>
            <a:pPr lvl="1"/>
            <a:r>
              <a:rPr lang="en-US" dirty="0" smtClean="0"/>
              <a:t>Use IRR function to calculate internal rate of return for an investment</a:t>
            </a:r>
          </a:p>
          <a:p>
            <a:pPr lvl="1"/>
            <a:r>
              <a:rPr lang="en-US" dirty="0"/>
              <a:t>The </a:t>
            </a:r>
            <a:r>
              <a:rPr lang="en-US" dirty="0" smtClean="0"/>
              <a:t>IRR function </a:t>
            </a:r>
            <a:r>
              <a:rPr lang="en-US" dirty="0"/>
              <a:t>has the </a:t>
            </a:r>
            <a:r>
              <a:rPr lang="en-US" dirty="0" smtClean="0"/>
              <a:t>syntax:</a:t>
            </a:r>
            <a:endParaRPr lang="en-US" dirty="0"/>
          </a:p>
          <a:p>
            <a:pPr marL="400050" lvl="1" indent="0" algn="ctr">
              <a:buNone/>
            </a:pPr>
            <a:r>
              <a:rPr lang="en-US" b="1" dirty="0">
                <a:solidFill>
                  <a:srgbClr val="20409A"/>
                </a:solidFill>
              </a:rPr>
              <a:t>IRR(</a:t>
            </a:r>
            <a:r>
              <a:rPr lang="en-US" b="1" i="1" dirty="0">
                <a:solidFill>
                  <a:srgbClr val="20409A"/>
                </a:solidFill>
              </a:rPr>
              <a:t>values</a:t>
            </a:r>
            <a:r>
              <a:rPr lang="en-US" b="1" dirty="0">
                <a:solidFill>
                  <a:srgbClr val="20409A"/>
                </a:solidFill>
              </a:rPr>
              <a:t>[, </a:t>
            </a:r>
            <a:r>
              <a:rPr lang="en-US" b="1" i="1" dirty="0">
                <a:solidFill>
                  <a:srgbClr val="20409A"/>
                </a:solidFill>
              </a:rPr>
              <a:t>guess</a:t>
            </a:r>
            <a:r>
              <a:rPr lang="en-US" b="1" dirty="0">
                <a:solidFill>
                  <a:srgbClr val="20409A"/>
                </a:solidFill>
              </a:rPr>
              <a:t>=0.1])</a:t>
            </a:r>
            <a:endParaRPr lang="en-US" b="1" dirty="0" smtClean="0">
              <a:solidFill>
                <a:srgbClr val="20409A"/>
              </a:solidFill>
            </a:endParaRPr>
          </a:p>
          <a:p>
            <a:pPr lvl="2"/>
            <a:r>
              <a:rPr lang="en-US" sz="2800" dirty="0" smtClean="0"/>
              <a:t>Like NPV function, it assumes that payments and payoffs occur at evenly spaced intervals</a:t>
            </a:r>
          </a:p>
          <a:p>
            <a:pPr lvl="2"/>
            <a:r>
              <a:rPr lang="en-US" sz="2800" dirty="0" smtClean="0"/>
              <a:t>Unlike NPV function, you include the initial cost of the investment in the </a:t>
            </a:r>
            <a:r>
              <a:rPr lang="en-US" sz="2800" i="1" dirty="0" smtClean="0"/>
              <a:t>values </a:t>
            </a:r>
            <a:r>
              <a:rPr lang="en-US" sz="2800" dirty="0" smtClean="0"/>
              <a:t>list</a:t>
            </a:r>
          </a:p>
        </p:txBody>
      </p:sp>
    </p:spTree>
    <p:extLst>
      <p:ext uri="{BB962C8B-B14F-4D97-AF65-F5344CB8AC3E}">
        <p14:creationId xmlns:p14="http://schemas.microsoft.com/office/powerpoint/2010/main" xmlns="" val="1228635926"/>
      </p:ext>
    </p:extLst>
  </p:cSld>
  <p:clrMapOvr>
    <a:masterClrMapping/>
  </p:clrMapOvr>
  <p:transition>
    <p:random/>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Calculating the</a:t>
            </a:r>
            <a:br>
              <a:rPr lang="en-US" dirty="0" smtClean="0"/>
            </a:br>
            <a:r>
              <a:rPr lang="en-US" dirty="0" smtClean="0"/>
              <a:t>Internal Rate </a:t>
            </a:r>
            <a:r>
              <a:rPr lang="en-US" dirty="0"/>
              <a:t>of </a:t>
            </a:r>
            <a:r>
              <a:rPr lang="en-US" dirty="0" smtClean="0"/>
              <a:t>Return</a:t>
            </a:r>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xmlns="" val="0"/>
              </a:ext>
            </a:extLst>
          </a:blip>
          <a:stretch>
            <a:fillRect/>
          </a:stretch>
        </p:blipFill>
        <p:spPr>
          <a:xfrm>
            <a:off x="571500" y="1244652"/>
            <a:ext cx="8001000" cy="5003748"/>
          </a:xfrm>
          <a:effectLst>
            <a:outerShdw blurRad="292100" dist="139700" dir="2700000" algn="ctr" rotWithShape="0">
              <a:srgbClr val="000000">
                <a:alpha val="65000"/>
              </a:srgbClr>
            </a:outerShdw>
          </a:effectLst>
        </p:spPr>
      </p:pic>
      <p:sp>
        <p:nvSpPr>
          <p:cNvPr id="4" name="Footer Placeholder 3"/>
          <p:cNvSpPr>
            <a:spLocks noGrp="1"/>
          </p:cNvSpPr>
          <p:nvPr>
            <p:ph type="ftr" sz="quarter" idx="10"/>
          </p:nvPr>
        </p:nvSpPr>
        <p:spPr/>
        <p:txBody>
          <a:bodyPr/>
          <a:lstStyle/>
          <a:p>
            <a:pPr>
              <a:defRPr/>
            </a:pPr>
            <a:r>
              <a:rPr lang="en-US" dirty="0" smtClean="0"/>
              <a:t>New Perspectives on Microsoft Excel 2013</a:t>
            </a:r>
            <a:endParaRPr lang="en-US" dirty="0"/>
          </a:p>
        </p:txBody>
      </p:sp>
      <p:sp>
        <p:nvSpPr>
          <p:cNvPr id="5" name="Slide Number Placeholder 4"/>
          <p:cNvSpPr>
            <a:spLocks noGrp="1"/>
          </p:cNvSpPr>
          <p:nvPr>
            <p:ph type="sldNum" sz="quarter" idx="11"/>
          </p:nvPr>
        </p:nvSpPr>
        <p:spPr/>
        <p:txBody>
          <a:bodyPr/>
          <a:lstStyle/>
          <a:p>
            <a:pPr>
              <a:defRPr/>
            </a:pPr>
            <a:fld id="{62F6F4FC-A15E-4CCF-A12D-C1B4180DD71A}" type="slidenum">
              <a:rPr lang="en-US" smtClean="0"/>
              <a:pPr>
                <a:defRPr/>
              </a:pPr>
              <a:t>55</a:t>
            </a:fld>
            <a:endParaRPr lang="en-US"/>
          </a:p>
        </p:txBody>
      </p:sp>
    </p:spTree>
    <p:extLst>
      <p:ext uri="{BB962C8B-B14F-4D97-AF65-F5344CB8AC3E}">
        <p14:creationId xmlns:p14="http://schemas.microsoft.com/office/powerpoint/2010/main" xmlns="" val="3229128384"/>
      </p:ext>
    </p:extLst>
  </p:cSld>
  <p:clrMapOvr>
    <a:masterClrMapping/>
  </p:clrMapOvr>
  <p:transition>
    <p:random/>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Calculating the </a:t>
            </a:r>
            <a:br>
              <a:rPr lang="en-US" dirty="0"/>
            </a:br>
            <a:r>
              <a:rPr lang="en-US" dirty="0"/>
              <a:t>Internal Rate of Return</a:t>
            </a:r>
            <a:r>
              <a:rPr lang="en-US" sz="4800" dirty="0"/>
              <a:t> </a:t>
            </a:r>
            <a:endParaRPr lang="en-US" dirty="0"/>
          </a:p>
        </p:txBody>
      </p:sp>
      <p:sp>
        <p:nvSpPr>
          <p:cNvPr id="3" name="Content Placeholder 2"/>
          <p:cNvSpPr>
            <a:spLocks noGrp="1"/>
          </p:cNvSpPr>
          <p:nvPr>
            <p:ph idx="1"/>
          </p:nvPr>
        </p:nvSpPr>
        <p:spPr>
          <a:xfrm>
            <a:off x="457200" y="1219200"/>
            <a:ext cx="8305800" cy="5181600"/>
          </a:xfrm>
        </p:spPr>
        <p:txBody>
          <a:bodyPr/>
          <a:lstStyle/>
          <a:p>
            <a:pPr marL="342900" lvl="1" indent="-342900">
              <a:buFont typeface="Arial" charset="0"/>
              <a:buChar char="•"/>
            </a:pPr>
            <a:r>
              <a:rPr lang="en-US" dirty="0"/>
              <a:t>Exploring the XNPV and XIRR Functions</a:t>
            </a:r>
            <a:endParaRPr lang="en-US" dirty="0" smtClean="0"/>
          </a:p>
          <a:p>
            <a:pPr marL="742950" lvl="2" indent="-342900"/>
            <a:r>
              <a:rPr lang="en-US" dirty="0"/>
              <a:t>NPV and IRR functions assume that the cash flows occur at evenly </a:t>
            </a:r>
            <a:r>
              <a:rPr lang="en-US" dirty="0" smtClean="0"/>
              <a:t>spaced intervals</a:t>
            </a:r>
          </a:p>
          <a:p>
            <a:pPr marL="742950" lvl="2" indent="-342900"/>
            <a:r>
              <a:rPr lang="en-US" dirty="0"/>
              <a:t>Use XNPV and XIRR functions for cash flows that appear at unevenly spaced </a:t>
            </a:r>
            <a:r>
              <a:rPr lang="en-US" dirty="0" smtClean="0"/>
              <a:t>intervals</a:t>
            </a:r>
            <a:endParaRPr lang="en-US" dirty="0"/>
          </a:p>
          <a:p>
            <a:pPr marL="742950" lvl="2" indent="-342900"/>
            <a:r>
              <a:rPr lang="en-US" dirty="0" smtClean="0"/>
              <a:t>The XNPV function calculates the net present value of a series of cash flows at specified dates and has the syntax:</a:t>
            </a:r>
          </a:p>
          <a:p>
            <a:pPr marL="400050" lvl="2" indent="0" algn="ctr">
              <a:buNone/>
            </a:pPr>
            <a:r>
              <a:rPr lang="en-US" b="1" dirty="0" smtClean="0">
                <a:solidFill>
                  <a:srgbClr val="20409A"/>
                </a:solidFill>
              </a:rPr>
              <a:t>XNPV(</a:t>
            </a:r>
            <a:r>
              <a:rPr lang="en-US" b="1" i="1" dirty="0" smtClean="0">
                <a:solidFill>
                  <a:srgbClr val="20409A"/>
                </a:solidFill>
              </a:rPr>
              <a:t>rate</a:t>
            </a:r>
            <a:r>
              <a:rPr lang="en-US" b="1" dirty="0">
                <a:solidFill>
                  <a:srgbClr val="20409A"/>
                </a:solidFill>
              </a:rPr>
              <a:t>, </a:t>
            </a:r>
            <a:r>
              <a:rPr lang="en-US" b="1" i="1" dirty="0">
                <a:solidFill>
                  <a:srgbClr val="20409A"/>
                </a:solidFill>
              </a:rPr>
              <a:t>values</a:t>
            </a:r>
            <a:r>
              <a:rPr lang="en-US" b="1" dirty="0">
                <a:solidFill>
                  <a:srgbClr val="20409A"/>
                </a:solidFill>
              </a:rPr>
              <a:t>, </a:t>
            </a:r>
            <a:r>
              <a:rPr lang="en-US" b="1" i="1" dirty="0">
                <a:solidFill>
                  <a:srgbClr val="20409A"/>
                </a:solidFill>
              </a:rPr>
              <a:t>dates</a:t>
            </a:r>
            <a:r>
              <a:rPr lang="en-US" b="1" dirty="0">
                <a:solidFill>
                  <a:srgbClr val="20409A"/>
                </a:solidFill>
              </a:rPr>
              <a:t>)</a:t>
            </a:r>
            <a:endParaRPr lang="en-US" b="1" dirty="0" smtClean="0">
              <a:solidFill>
                <a:srgbClr val="20409A"/>
              </a:solidFill>
            </a:endParaRPr>
          </a:p>
          <a:p>
            <a:pPr marL="742950" lvl="2" indent="-342900"/>
            <a:r>
              <a:rPr lang="en-US" dirty="0" smtClean="0"/>
              <a:t>The </a:t>
            </a:r>
            <a:r>
              <a:rPr lang="en-US" dirty="0"/>
              <a:t>XIRR function calculates the internal rate of return for a series of </a:t>
            </a:r>
            <a:r>
              <a:rPr lang="en-US" dirty="0" smtClean="0"/>
              <a:t>cash flows </a:t>
            </a:r>
            <a:r>
              <a:rPr lang="en-US" dirty="0"/>
              <a:t>made at specified </a:t>
            </a:r>
            <a:r>
              <a:rPr lang="en-US" dirty="0" smtClean="0"/>
              <a:t>dates and has </a:t>
            </a:r>
            <a:r>
              <a:rPr lang="en-US" dirty="0"/>
              <a:t>the </a:t>
            </a:r>
            <a:r>
              <a:rPr lang="en-US" dirty="0" smtClean="0"/>
              <a:t>syntax:</a:t>
            </a:r>
            <a:endParaRPr lang="en-US" dirty="0"/>
          </a:p>
          <a:p>
            <a:pPr marL="400050" lvl="2" indent="0" algn="ctr">
              <a:buNone/>
            </a:pPr>
            <a:r>
              <a:rPr lang="en-US" b="1" dirty="0">
                <a:solidFill>
                  <a:srgbClr val="20409A"/>
                </a:solidFill>
              </a:rPr>
              <a:t>XIRR(</a:t>
            </a:r>
            <a:r>
              <a:rPr lang="en-US" b="1" i="1" dirty="0">
                <a:solidFill>
                  <a:srgbClr val="20409A"/>
                </a:solidFill>
              </a:rPr>
              <a:t>values</a:t>
            </a:r>
            <a:r>
              <a:rPr lang="en-US" b="1" dirty="0">
                <a:solidFill>
                  <a:srgbClr val="20409A"/>
                </a:solidFill>
              </a:rPr>
              <a:t>, </a:t>
            </a:r>
            <a:r>
              <a:rPr lang="en-US" b="1" i="1" dirty="0">
                <a:solidFill>
                  <a:srgbClr val="20409A"/>
                </a:solidFill>
              </a:rPr>
              <a:t>dates</a:t>
            </a:r>
            <a:r>
              <a:rPr lang="en-US" b="1" dirty="0">
                <a:solidFill>
                  <a:srgbClr val="20409A"/>
                </a:solidFill>
              </a:rPr>
              <a:t>[, guess=0.1</a:t>
            </a:r>
            <a:r>
              <a:rPr lang="en-US" b="1" dirty="0" smtClean="0">
                <a:solidFill>
                  <a:srgbClr val="20409A"/>
                </a:solidFill>
              </a:rPr>
              <a:t>])</a:t>
            </a:r>
            <a:endParaRPr lang="en-US" b="1" dirty="0">
              <a:solidFill>
                <a:srgbClr val="20409A"/>
              </a:solidFill>
            </a:endParaRPr>
          </a:p>
        </p:txBody>
      </p:sp>
      <p:sp>
        <p:nvSpPr>
          <p:cNvPr id="4" name="Footer Placeholder 3"/>
          <p:cNvSpPr>
            <a:spLocks noGrp="1"/>
          </p:cNvSpPr>
          <p:nvPr>
            <p:ph type="ftr" sz="quarter" idx="10"/>
          </p:nvPr>
        </p:nvSpPr>
        <p:spPr/>
        <p:txBody>
          <a:bodyPr/>
          <a:lstStyle/>
          <a:p>
            <a:pPr>
              <a:defRPr/>
            </a:pPr>
            <a:r>
              <a:rPr lang="en-US" smtClean="0"/>
              <a:t>New Perspectives on Microsoft Excel 2013</a:t>
            </a:r>
            <a:endParaRPr lang="en-US" dirty="0"/>
          </a:p>
        </p:txBody>
      </p:sp>
      <p:sp>
        <p:nvSpPr>
          <p:cNvPr id="5" name="Slide Number Placeholder 4"/>
          <p:cNvSpPr>
            <a:spLocks noGrp="1"/>
          </p:cNvSpPr>
          <p:nvPr>
            <p:ph type="sldNum" sz="quarter" idx="11"/>
          </p:nvPr>
        </p:nvSpPr>
        <p:spPr/>
        <p:txBody>
          <a:bodyPr/>
          <a:lstStyle/>
          <a:p>
            <a:pPr>
              <a:defRPr/>
            </a:pPr>
            <a:fld id="{62F6F4FC-A15E-4CCF-A12D-C1B4180DD71A}" type="slidenum">
              <a:rPr lang="en-US" smtClean="0"/>
              <a:pPr>
                <a:defRPr/>
              </a:pPr>
              <a:t>56</a:t>
            </a:fld>
            <a:endParaRPr lang="en-US"/>
          </a:p>
        </p:txBody>
      </p:sp>
    </p:spTree>
    <p:extLst>
      <p:ext uri="{BB962C8B-B14F-4D97-AF65-F5344CB8AC3E}">
        <p14:creationId xmlns:p14="http://schemas.microsoft.com/office/powerpoint/2010/main" xmlns="" val="2160492812"/>
      </p:ext>
    </p:extLst>
  </p:cSld>
  <p:clrMapOvr>
    <a:masterClrMapping/>
  </p:clrMapOvr>
  <p:transition>
    <p:random/>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Calculating the </a:t>
            </a:r>
            <a:br>
              <a:rPr lang="en-US" dirty="0"/>
            </a:br>
            <a:r>
              <a:rPr lang="en-US" dirty="0"/>
              <a:t>Internal Rate of Return</a:t>
            </a:r>
            <a:r>
              <a:rPr lang="en-US" sz="4800" dirty="0"/>
              <a:t> </a:t>
            </a:r>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xmlns="" val="0"/>
              </a:ext>
            </a:extLst>
          </a:blip>
          <a:stretch>
            <a:fillRect/>
          </a:stretch>
        </p:blipFill>
        <p:spPr>
          <a:xfrm>
            <a:off x="571500" y="1828800"/>
            <a:ext cx="8001000" cy="3801272"/>
          </a:xfrm>
          <a:effectLst>
            <a:outerShdw blurRad="292100" dist="139700" dir="2700000" algn="ctr" rotWithShape="0">
              <a:srgbClr val="000000">
                <a:alpha val="65000"/>
              </a:srgbClr>
            </a:outerShdw>
          </a:effectLst>
        </p:spPr>
      </p:pic>
      <p:sp>
        <p:nvSpPr>
          <p:cNvPr id="4" name="Footer Placeholder 3"/>
          <p:cNvSpPr>
            <a:spLocks noGrp="1"/>
          </p:cNvSpPr>
          <p:nvPr>
            <p:ph type="ftr" sz="quarter" idx="10"/>
          </p:nvPr>
        </p:nvSpPr>
        <p:spPr/>
        <p:txBody>
          <a:bodyPr/>
          <a:lstStyle/>
          <a:p>
            <a:pPr>
              <a:defRPr/>
            </a:pPr>
            <a:r>
              <a:rPr lang="en-US" smtClean="0"/>
              <a:t>New Perspectives on Microsoft Excel 2013</a:t>
            </a:r>
            <a:endParaRPr lang="en-US" dirty="0"/>
          </a:p>
        </p:txBody>
      </p:sp>
      <p:sp>
        <p:nvSpPr>
          <p:cNvPr id="5" name="Slide Number Placeholder 4"/>
          <p:cNvSpPr>
            <a:spLocks noGrp="1"/>
          </p:cNvSpPr>
          <p:nvPr>
            <p:ph type="sldNum" sz="quarter" idx="11"/>
          </p:nvPr>
        </p:nvSpPr>
        <p:spPr/>
        <p:txBody>
          <a:bodyPr/>
          <a:lstStyle/>
          <a:p>
            <a:pPr>
              <a:defRPr/>
            </a:pPr>
            <a:fld id="{62F6F4FC-A15E-4CCF-A12D-C1B4180DD71A}" type="slidenum">
              <a:rPr lang="en-US" smtClean="0"/>
              <a:pPr>
                <a:defRPr/>
              </a:pPr>
              <a:t>57</a:t>
            </a:fld>
            <a:endParaRPr lang="en-US"/>
          </a:p>
        </p:txBody>
      </p:sp>
    </p:spTree>
    <p:extLst>
      <p:ext uri="{BB962C8B-B14F-4D97-AF65-F5344CB8AC3E}">
        <p14:creationId xmlns:p14="http://schemas.microsoft.com/office/powerpoint/2010/main" xmlns="" val="2669144361"/>
      </p:ext>
    </p:extLst>
  </p:cSld>
  <p:clrMapOvr>
    <a:masterClrMapping/>
  </p:clrMapOvr>
  <p:transition>
    <p:random/>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r>
              <a:rPr lang="en-US" dirty="0" smtClean="0"/>
              <a:t>New Perspectives on Microsoft Excel 2013</a:t>
            </a:r>
            <a:endParaRPr lang="en-US" dirty="0"/>
          </a:p>
        </p:txBody>
      </p:sp>
      <p:sp>
        <p:nvSpPr>
          <p:cNvPr id="6" name="Slide Number Placeholder 5"/>
          <p:cNvSpPr>
            <a:spLocks noGrp="1"/>
          </p:cNvSpPr>
          <p:nvPr>
            <p:ph type="sldNum" sz="quarter" idx="11"/>
          </p:nvPr>
        </p:nvSpPr>
        <p:spPr/>
        <p:txBody>
          <a:bodyPr/>
          <a:lstStyle/>
          <a:p>
            <a:pPr>
              <a:defRPr/>
            </a:pPr>
            <a:fld id="{3ACDD738-EA57-4E3F-9DEF-7D6B44BD3D7D}" type="slidenum">
              <a:rPr lang="en-US"/>
              <a:pPr>
                <a:defRPr/>
              </a:pPr>
              <a:t>58</a:t>
            </a:fld>
            <a:endParaRPr lang="en-US"/>
          </a:p>
        </p:txBody>
      </p:sp>
      <p:sp>
        <p:nvSpPr>
          <p:cNvPr id="56321" name="Rectangle 6"/>
          <p:cNvSpPr>
            <a:spLocks noGrp="1"/>
          </p:cNvSpPr>
          <p:nvPr>
            <p:ph type="title"/>
          </p:nvPr>
        </p:nvSpPr>
        <p:spPr/>
        <p:txBody>
          <a:bodyPr/>
          <a:lstStyle/>
          <a:p>
            <a:r>
              <a:rPr lang="en-US" dirty="0" smtClean="0"/>
              <a:t>Auditing a Workbook</a:t>
            </a:r>
          </a:p>
        </p:txBody>
      </p:sp>
      <p:sp>
        <p:nvSpPr>
          <p:cNvPr id="56322" name="Rectangle 7"/>
          <p:cNvSpPr>
            <a:spLocks noGrp="1"/>
          </p:cNvSpPr>
          <p:nvPr>
            <p:ph type="body" idx="1"/>
          </p:nvPr>
        </p:nvSpPr>
        <p:spPr>
          <a:xfrm>
            <a:off x="457200" y="1219200"/>
            <a:ext cx="8229600" cy="4906963"/>
          </a:xfrm>
        </p:spPr>
        <p:txBody>
          <a:bodyPr/>
          <a:lstStyle/>
          <a:p>
            <a:r>
              <a:rPr lang="en-US" sz="2800" dirty="0" smtClean="0"/>
              <a:t>A challenge </a:t>
            </a:r>
            <a:r>
              <a:rPr lang="en-US" sz="2800" dirty="0"/>
              <a:t>with large and complex workbooks is that the cell values and </a:t>
            </a:r>
            <a:r>
              <a:rPr lang="en-US" sz="2800" dirty="0" smtClean="0"/>
              <a:t>formulas are interconnected</a:t>
            </a:r>
          </a:p>
          <a:p>
            <a:r>
              <a:rPr lang="en-US" sz="2800" dirty="0" smtClean="0"/>
              <a:t>Changing </a:t>
            </a:r>
            <a:r>
              <a:rPr lang="en-US" sz="2800" dirty="0"/>
              <a:t>the value of one cell can alter the value returned by </a:t>
            </a:r>
            <a:r>
              <a:rPr lang="en-US" sz="2800" dirty="0" smtClean="0"/>
              <a:t>a formula </a:t>
            </a:r>
            <a:r>
              <a:rPr lang="en-US" sz="2800" dirty="0"/>
              <a:t>located in a completely different part of the workbook</a:t>
            </a:r>
          </a:p>
          <a:p>
            <a:r>
              <a:rPr lang="en-US" sz="2800" dirty="0"/>
              <a:t>The source of the error </a:t>
            </a:r>
            <a:r>
              <a:rPr lang="en-US" sz="2800" dirty="0" smtClean="0"/>
              <a:t>can be unclear </a:t>
            </a:r>
            <a:r>
              <a:rPr lang="en-US" sz="2800" dirty="0"/>
              <a:t>at first </a:t>
            </a:r>
            <a:r>
              <a:rPr lang="en-US" sz="2800" dirty="0" smtClean="0"/>
              <a:t>glance</a:t>
            </a:r>
          </a:p>
          <a:p>
            <a:r>
              <a:rPr lang="en-US" sz="2800" dirty="0"/>
              <a:t>Excel includes several </a:t>
            </a:r>
            <a:r>
              <a:rPr lang="en-US" sz="2800" dirty="0" smtClean="0"/>
              <a:t>auditing tools </a:t>
            </a:r>
            <a:r>
              <a:rPr lang="en-US" sz="2800" dirty="0"/>
              <a:t>to help you explore the interconnectedness of the cells and formulas in </a:t>
            </a:r>
            <a:r>
              <a:rPr lang="en-US" sz="2800" dirty="0" smtClean="0"/>
              <a:t>a </a:t>
            </a:r>
            <a:r>
              <a:rPr lang="en-US" sz="2800" dirty="0" err="1" smtClean="0"/>
              <a:t>orkbook</a:t>
            </a:r>
            <a:endParaRPr lang="en-US" dirty="0" smtClean="0"/>
          </a:p>
        </p:txBody>
      </p:sp>
    </p:spTree>
    <p:extLst>
      <p:ext uri="{BB962C8B-B14F-4D97-AF65-F5344CB8AC3E}">
        <p14:creationId xmlns:p14="http://schemas.microsoft.com/office/powerpoint/2010/main" xmlns="" val="1296872759"/>
      </p:ext>
    </p:extLst>
  </p:cSld>
  <p:clrMapOvr>
    <a:masterClrMapping/>
  </p:clrMapOvr>
  <p:transition>
    <p:random/>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0"/>
          </p:nvPr>
        </p:nvSpPr>
        <p:spPr/>
        <p:txBody>
          <a:bodyPr/>
          <a:lstStyle/>
          <a:p>
            <a:r>
              <a:rPr lang="en-US" smtClean="0"/>
              <a:t>New Perspectives on Microsoft Excel 2013</a:t>
            </a:r>
            <a:endParaRPr lang="en-US"/>
          </a:p>
        </p:txBody>
      </p:sp>
      <p:sp>
        <p:nvSpPr>
          <p:cNvPr id="5" name="Slide Number Placeholder 5"/>
          <p:cNvSpPr>
            <a:spLocks noGrp="1"/>
          </p:cNvSpPr>
          <p:nvPr>
            <p:ph type="sldNum" sz="quarter" idx="11"/>
          </p:nvPr>
        </p:nvSpPr>
        <p:spPr/>
        <p:txBody>
          <a:bodyPr/>
          <a:lstStyle/>
          <a:p>
            <a:pPr>
              <a:defRPr/>
            </a:pPr>
            <a:fld id="{5E728609-1FBA-432D-B4A4-48479FFBC1CC}" type="slidenum">
              <a:rPr lang="en-US"/>
              <a:pPr>
                <a:defRPr/>
              </a:pPr>
              <a:t>59</a:t>
            </a:fld>
            <a:endParaRPr lang="en-US"/>
          </a:p>
        </p:txBody>
      </p:sp>
      <p:sp>
        <p:nvSpPr>
          <p:cNvPr id="57345" name="Rectangle 2"/>
          <p:cNvSpPr>
            <a:spLocks noGrp="1"/>
          </p:cNvSpPr>
          <p:nvPr>
            <p:ph type="title"/>
          </p:nvPr>
        </p:nvSpPr>
        <p:spPr/>
        <p:txBody>
          <a:bodyPr/>
          <a:lstStyle/>
          <a:p>
            <a:r>
              <a:rPr lang="en-US" dirty="0"/>
              <a:t>Auditing a Workbook</a:t>
            </a:r>
            <a:endParaRPr lang="en-US" dirty="0" smtClean="0"/>
          </a:p>
        </p:txBody>
      </p:sp>
      <p:sp>
        <p:nvSpPr>
          <p:cNvPr id="57346" name="Rectangle 3"/>
          <p:cNvSpPr>
            <a:spLocks noGrp="1"/>
          </p:cNvSpPr>
          <p:nvPr>
            <p:ph type="body" idx="1"/>
          </p:nvPr>
        </p:nvSpPr>
        <p:spPr>
          <a:xfrm>
            <a:off x="457200" y="1219200"/>
            <a:ext cx="8229600" cy="4906963"/>
          </a:xfrm>
        </p:spPr>
        <p:txBody>
          <a:bodyPr/>
          <a:lstStyle/>
          <a:p>
            <a:r>
              <a:rPr lang="en-US" dirty="0" smtClean="0"/>
              <a:t>Tracing an Error</a:t>
            </a:r>
          </a:p>
          <a:p>
            <a:pPr lvl="1"/>
            <a:r>
              <a:rPr lang="en-US" dirty="0" smtClean="0"/>
              <a:t>An error </a:t>
            </a:r>
            <a:r>
              <a:rPr lang="en-US" dirty="0"/>
              <a:t>could be located in the cell containing the error </a:t>
            </a:r>
            <a:r>
              <a:rPr lang="en-US" dirty="0" smtClean="0"/>
              <a:t>value, or </a:t>
            </a:r>
            <a:r>
              <a:rPr lang="en-US" dirty="0"/>
              <a:t>it could be </a:t>
            </a:r>
            <a:r>
              <a:rPr lang="en-US" dirty="0" smtClean="0"/>
              <a:t>in a </a:t>
            </a:r>
            <a:r>
              <a:rPr lang="en-US" dirty="0"/>
              <a:t>dependent cell or a precedent </a:t>
            </a:r>
            <a:r>
              <a:rPr lang="en-US" dirty="0" smtClean="0"/>
              <a:t>cell</a:t>
            </a:r>
          </a:p>
          <a:p>
            <a:pPr lvl="2"/>
            <a:r>
              <a:rPr lang="en-US" dirty="0"/>
              <a:t>A dependent cell is one whose value </a:t>
            </a:r>
            <a:r>
              <a:rPr lang="en-US" dirty="0" smtClean="0"/>
              <a:t>depends on </a:t>
            </a:r>
            <a:r>
              <a:rPr lang="en-US" dirty="0"/>
              <a:t>the values of other cells in the </a:t>
            </a:r>
            <a:r>
              <a:rPr lang="en-US" dirty="0" smtClean="0"/>
              <a:t>workbook</a:t>
            </a:r>
          </a:p>
          <a:p>
            <a:pPr lvl="2"/>
            <a:r>
              <a:rPr lang="en-US" dirty="0"/>
              <a:t>A</a:t>
            </a:r>
            <a:r>
              <a:rPr lang="en-US" dirty="0" smtClean="0"/>
              <a:t> </a:t>
            </a:r>
            <a:r>
              <a:rPr lang="en-US" dirty="0"/>
              <a:t>precedent cell is one whose value </a:t>
            </a:r>
            <a:r>
              <a:rPr lang="en-US" dirty="0" smtClean="0"/>
              <a:t>is referenced </a:t>
            </a:r>
            <a:r>
              <a:rPr lang="en-US" dirty="0"/>
              <a:t>by other </a:t>
            </a:r>
            <a:r>
              <a:rPr lang="en-US" dirty="0" smtClean="0"/>
              <a:t>cells</a:t>
            </a:r>
          </a:p>
          <a:p>
            <a:pPr lvl="1"/>
            <a:r>
              <a:rPr lang="en-US" dirty="0"/>
              <a:t>A cell can be both a dependent cell and a precedent cell</a:t>
            </a:r>
            <a:endParaRPr lang="en-US" dirty="0" smtClean="0"/>
          </a:p>
        </p:txBody>
      </p:sp>
    </p:spTree>
    <p:extLst>
      <p:ext uri="{BB962C8B-B14F-4D97-AF65-F5344CB8AC3E}">
        <p14:creationId xmlns:p14="http://schemas.microsoft.com/office/powerpoint/2010/main" xmlns="" val="812431658"/>
      </p:ext>
    </p:extLst>
  </p:cSld>
  <p:clrMapOvr>
    <a:masterClrMapping/>
  </p:clrMapOvr>
  <p:transition>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r>
              <a:rPr lang="en-US" smtClean="0"/>
              <a:t>New Perspectives on Microsoft Excel 2013</a:t>
            </a:r>
            <a:endParaRPr lang="en-US"/>
          </a:p>
        </p:txBody>
      </p:sp>
      <p:sp>
        <p:nvSpPr>
          <p:cNvPr id="6" name="Slide Number Placeholder 5"/>
          <p:cNvSpPr>
            <a:spLocks noGrp="1"/>
          </p:cNvSpPr>
          <p:nvPr>
            <p:ph type="sldNum" sz="quarter" idx="11"/>
          </p:nvPr>
        </p:nvSpPr>
        <p:spPr/>
        <p:txBody>
          <a:bodyPr/>
          <a:lstStyle/>
          <a:p>
            <a:pPr>
              <a:defRPr/>
            </a:pPr>
            <a:fld id="{61FF3CD5-1F75-4E75-B037-926559AB40C6}" type="slidenum">
              <a:rPr lang="en-US"/>
              <a:pPr>
                <a:defRPr/>
              </a:pPr>
              <a:t>6</a:t>
            </a:fld>
            <a:endParaRPr lang="en-US"/>
          </a:p>
        </p:txBody>
      </p:sp>
      <p:sp>
        <p:nvSpPr>
          <p:cNvPr id="18434" name="Rectangle 8"/>
          <p:cNvSpPr>
            <a:spLocks noGrp="1"/>
          </p:cNvSpPr>
          <p:nvPr>
            <p:ph type="title"/>
          </p:nvPr>
        </p:nvSpPr>
        <p:spPr/>
        <p:txBody>
          <a:bodyPr/>
          <a:lstStyle/>
          <a:p>
            <a:r>
              <a:rPr lang="en-US" dirty="0" smtClean="0"/>
              <a:t>Calculating Borrowing Costs</a:t>
            </a:r>
          </a:p>
        </p:txBody>
      </p:sp>
      <p:sp>
        <p:nvSpPr>
          <p:cNvPr id="18435" name="Rectangle 9"/>
          <p:cNvSpPr>
            <a:spLocks noGrp="1"/>
          </p:cNvSpPr>
          <p:nvPr>
            <p:ph type="body" idx="1"/>
          </p:nvPr>
        </p:nvSpPr>
        <p:spPr>
          <a:xfrm>
            <a:off x="457200" y="1219200"/>
            <a:ext cx="8229600" cy="4906963"/>
          </a:xfrm>
        </p:spPr>
        <p:txBody>
          <a:bodyPr/>
          <a:lstStyle/>
          <a:p>
            <a:r>
              <a:rPr lang="en-US" dirty="0"/>
              <a:t>Calculating a Payment with the PMT </a:t>
            </a:r>
            <a:r>
              <a:rPr lang="en-US" dirty="0" smtClean="0"/>
              <a:t>Function</a:t>
            </a:r>
          </a:p>
          <a:p>
            <a:pPr lvl="1"/>
            <a:r>
              <a:rPr lang="en-US" dirty="0" smtClean="0"/>
              <a:t>The </a:t>
            </a:r>
            <a:r>
              <a:rPr lang="en-US" dirty="0"/>
              <a:t>PMT function is used to determine the size of payments made periodically </a:t>
            </a:r>
            <a:r>
              <a:rPr lang="en-US" dirty="0" smtClean="0"/>
              <a:t>to either </a:t>
            </a:r>
            <a:r>
              <a:rPr lang="en-US" dirty="0"/>
              <a:t>repay a loan or </a:t>
            </a:r>
            <a:r>
              <a:rPr lang="en-US" dirty="0" smtClean="0"/>
              <a:t>reach </a:t>
            </a:r>
            <a:r>
              <a:rPr lang="en-US" dirty="0"/>
              <a:t>an investment </a:t>
            </a:r>
            <a:r>
              <a:rPr lang="en-US" dirty="0" smtClean="0"/>
              <a:t>goal</a:t>
            </a:r>
          </a:p>
          <a:p>
            <a:pPr lvl="1"/>
            <a:r>
              <a:rPr lang="en-US" dirty="0" smtClean="0"/>
              <a:t>The syntax of the PMT function is:</a:t>
            </a:r>
          </a:p>
          <a:p>
            <a:pPr marL="0" indent="0" algn="ctr">
              <a:buNone/>
            </a:pPr>
            <a:r>
              <a:rPr lang="en-US" sz="2800" dirty="0" smtClean="0"/>
              <a:t> </a:t>
            </a:r>
            <a:r>
              <a:rPr lang="en-US" sz="2800" b="1" dirty="0" smtClean="0">
                <a:solidFill>
                  <a:srgbClr val="20409A"/>
                </a:solidFill>
              </a:rPr>
              <a:t>PMT(</a:t>
            </a:r>
            <a:r>
              <a:rPr lang="en-US" sz="2800" b="1" i="1" dirty="0" smtClean="0">
                <a:solidFill>
                  <a:srgbClr val="20409A"/>
                </a:solidFill>
              </a:rPr>
              <a:t>rate</a:t>
            </a:r>
            <a:r>
              <a:rPr lang="en-US" sz="2800" b="1" dirty="0">
                <a:solidFill>
                  <a:srgbClr val="20409A"/>
                </a:solidFill>
              </a:rPr>
              <a:t>, </a:t>
            </a:r>
            <a:r>
              <a:rPr lang="en-US" sz="2800" b="1" i="1" dirty="0" err="1">
                <a:solidFill>
                  <a:srgbClr val="20409A"/>
                </a:solidFill>
              </a:rPr>
              <a:t>nper</a:t>
            </a:r>
            <a:r>
              <a:rPr lang="en-US" sz="2800" b="1" dirty="0">
                <a:solidFill>
                  <a:srgbClr val="20409A"/>
                </a:solidFill>
              </a:rPr>
              <a:t>, </a:t>
            </a:r>
            <a:r>
              <a:rPr lang="en-US" sz="2800" b="1" i="1" dirty="0" err="1">
                <a:solidFill>
                  <a:srgbClr val="20409A"/>
                </a:solidFill>
              </a:rPr>
              <a:t>pv</a:t>
            </a:r>
            <a:r>
              <a:rPr lang="en-US" sz="2800" b="1" dirty="0">
                <a:solidFill>
                  <a:srgbClr val="20409A"/>
                </a:solidFill>
              </a:rPr>
              <a:t>[, </a:t>
            </a:r>
            <a:r>
              <a:rPr lang="en-US" sz="2800" b="1" i="1" dirty="0" err="1">
                <a:solidFill>
                  <a:srgbClr val="20409A"/>
                </a:solidFill>
              </a:rPr>
              <a:t>fv</a:t>
            </a:r>
            <a:r>
              <a:rPr lang="en-US" sz="2800" b="1" dirty="0">
                <a:solidFill>
                  <a:srgbClr val="20409A"/>
                </a:solidFill>
              </a:rPr>
              <a:t>=0][, </a:t>
            </a:r>
            <a:r>
              <a:rPr lang="en-US" sz="2800" b="1" i="1" dirty="0">
                <a:solidFill>
                  <a:srgbClr val="20409A"/>
                </a:solidFill>
              </a:rPr>
              <a:t>type</a:t>
            </a:r>
            <a:r>
              <a:rPr lang="en-US" sz="2800" b="1" dirty="0">
                <a:solidFill>
                  <a:srgbClr val="20409A"/>
                </a:solidFill>
              </a:rPr>
              <a:t>=0])</a:t>
            </a:r>
            <a:endParaRPr lang="en-US" sz="2800" b="1" dirty="0" smtClean="0">
              <a:solidFill>
                <a:srgbClr val="20409A"/>
              </a:solidFill>
            </a:endParaRPr>
          </a:p>
          <a:p>
            <a:pPr lvl="2"/>
            <a:r>
              <a:rPr lang="en-US" dirty="0"/>
              <a:t>R</a:t>
            </a:r>
            <a:r>
              <a:rPr lang="en-US" i="1" dirty="0" smtClean="0"/>
              <a:t>ate </a:t>
            </a:r>
            <a:r>
              <a:rPr lang="en-US" dirty="0"/>
              <a:t>is the interest rate per </a:t>
            </a:r>
            <a:r>
              <a:rPr lang="en-US" dirty="0" smtClean="0"/>
              <a:t>period</a:t>
            </a:r>
          </a:p>
          <a:p>
            <a:pPr lvl="2"/>
            <a:r>
              <a:rPr lang="en-US" i="1" dirty="0" smtClean="0"/>
              <a:t>NPER </a:t>
            </a:r>
            <a:r>
              <a:rPr lang="en-US" dirty="0"/>
              <a:t>is the total number of payment </a:t>
            </a:r>
            <a:r>
              <a:rPr lang="en-US" dirty="0" smtClean="0"/>
              <a:t>periods</a:t>
            </a:r>
            <a:endParaRPr lang="en-US" dirty="0"/>
          </a:p>
          <a:p>
            <a:pPr lvl="2"/>
            <a:r>
              <a:rPr lang="en-US" i="1" dirty="0" smtClean="0"/>
              <a:t>PV </a:t>
            </a:r>
            <a:r>
              <a:rPr lang="en-US" dirty="0"/>
              <a:t>is the present value of the loan or </a:t>
            </a:r>
            <a:r>
              <a:rPr lang="en-US" dirty="0" smtClean="0"/>
              <a:t>investment</a:t>
            </a:r>
            <a:endParaRPr lang="en-US" dirty="0"/>
          </a:p>
          <a:p>
            <a:pPr lvl="2"/>
            <a:r>
              <a:rPr lang="en-US" i="1" dirty="0" smtClean="0"/>
              <a:t>FV </a:t>
            </a:r>
            <a:r>
              <a:rPr lang="en-US" dirty="0"/>
              <a:t>is the future value of the </a:t>
            </a:r>
            <a:r>
              <a:rPr lang="en-US" dirty="0" smtClean="0"/>
              <a:t>loan or </a:t>
            </a:r>
            <a:r>
              <a:rPr lang="en-US" dirty="0"/>
              <a:t>investment after all of the scheduled payments have been </a:t>
            </a:r>
            <a:r>
              <a:rPr lang="en-US" dirty="0" smtClean="0"/>
              <a:t>made</a:t>
            </a:r>
          </a:p>
        </p:txBody>
      </p:sp>
    </p:spTree>
    <p:extLst>
      <p:ext uri="{BB962C8B-B14F-4D97-AF65-F5344CB8AC3E}">
        <p14:creationId xmlns:p14="http://schemas.microsoft.com/office/powerpoint/2010/main" xmlns="" val="729418687"/>
      </p:ext>
    </p:extLst>
  </p:cSld>
  <p:clrMapOvr>
    <a:masterClrMapping/>
  </p:clrMapOvr>
  <p:transition>
    <p:random/>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Auditing a Workbook</a:t>
            </a:r>
            <a:endParaRPr lang="en-US" dirty="0"/>
          </a:p>
        </p:txBody>
      </p:sp>
      <p:sp>
        <p:nvSpPr>
          <p:cNvPr id="3" name="Content Placeholder 2"/>
          <p:cNvSpPr>
            <a:spLocks noGrp="1"/>
          </p:cNvSpPr>
          <p:nvPr>
            <p:ph idx="1"/>
          </p:nvPr>
        </p:nvSpPr>
        <p:spPr/>
        <p:txBody>
          <a:bodyPr/>
          <a:lstStyle/>
          <a:p>
            <a:r>
              <a:rPr lang="en-US" dirty="0" smtClean="0"/>
              <a:t>Tracing an Error (</a:t>
            </a:r>
            <a:r>
              <a:rPr lang="en-US" dirty="0" err="1" smtClean="0"/>
              <a:t>con’t</a:t>
            </a:r>
            <a:r>
              <a:rPr lang="en-US" dirty="0" smtClean="0"/>
              <a:t>)</a:t>
            </a:r>
          </a:p>
          <a:p>
            <a:pPr lvl="1"/>
            <a:r>
              <a:rPr lang="en-US" dirty="0"/>
              <a:t>To locate the source of an error value, you select any cell containing the error </a:t>
            </a:r>
            <a:r>
              <a:rPr lang="en-US" dirty="0" smtClean="0"/>
              <a:t>value and </a:t>
            </a:r>
            <a:r>
              <a:rPr lang="en-US" dirty="0"/>
              <a:t>trace its precedent </a:t>
            </a:r>
            <a:r>
              <a:rPr lang="en-US" dirty="0" smtClean="0"/>
              <a:t>cells</a:t>
            </a:r>
          </a:p>
          <a:p>
            <a:pPr lvl="1"/>
            <a:r>
              <a:rPr lang="en-US" dirty="0" smtClean="0"/>
              <a:t>If </a:t>
            </a:r>
            <a:r>
              <a:rPr lang="en-US" dirty="0"/>
              <a:t>any of the precedent cells displays an error value, </a:t>
            </a:r>
            <a:r>
              <a:rPr lang="en-US" dirty="0" smtClean="0"/>
              <a:t>you need </a:t>
            </a:r>
            <a:r>
              <a:rPr lang="en-US" dirty="0"/>
              <a:t>to trace that cell’s precedents and so on until you reach an error cell that has </a:t>
            </a:r>
            <a:r>
              <a:rPr lang="en-US" dirty="0" smtClean="0"/>
              <a:t>no precedents; that </a:t>
            </a:r>
            <a:r>
              <a:rPr lang="en-US" dirty="0"/>
              <a:t>cell is the source of the error values in all of its dependent cells</a:t>
            </a:r>
          </a:p>
        </p:txBody>
      </p:sp>
      <p:sp>
        <p:nvSpPr>
          <p:cNvPr id="4" name="Footer Placeholder 3"/>
          <p:cNvSpPr>
            <a:spLocks noGrp="1"/>
          </p:cNvSpPr>
          <p:nvPr>
            <p:ph type="ftr" sz="quarter" idx="10"/>
          </p:nvPr>
        </p:nvSpPr>
        <p:spPr/>
        <p:txBody>
          <a:bodyPr/>
          <a:lstStyle/>
          <a:p>
            <a:pPr>
              <a:defRPr/>
            </a:pPr>
            <a:r>
              <a:rPr lang="en-US" smtClean="0"/>
              <a:t>New Perspectives on Microsoft Excel 2013</a:t>
            </a:r>
            <a:endParaRPr lang="en-US" dirty="0"/>
          </a:p>
        </p:txBody>
      </p:sp>
      <p:sp>
        <p:nvSpPr>
          <p:cNvPr id="5" name="Slide Number Placeholder 4"/>
          <p:cNvSpPr>
            <a:spLocks noGrp="1"/>
          </p:cNvSpPr>
          <p:nvPr>
            <p:ph type="sldNum" sz="quarter" idx="11"/>
          </p:nvPr>
        </p:nvSpPr>
        <p:spPr/>
        <p:txBody>
          <a:bodyPr/>
          <a:lstStyle/>
          <a:p>
            <a:pPr>
              <a:defRPr/>
            </a:pPr>
            <a:fld id="{62F6F4FC-A15E-4CCF-A12D-C1B4180DD71A}" type="slidenum">
              <a:rPr lang="en-US" smtClean="0"/>
              <a:pPr>
                <a:defRPr/>
              </a:pPr>
              <a:t>60</a:t>
            </a:fld>
            <a:endParaRPr lang="en-US"/>
          </a:p>
        </p:txBody>
      </p:sp>
    </p:spTree>
    <p:extLst>
      <p:ext uri="{BB962C8B-B14F-4D97-AF65-F5344CB8AC3E}">
        <p14:creationId xmlns:p14="http://schemas.microsoft.com/office/powerpoint/2010/main" xmlns="" val="618273012"/>
      </p:ext>
    </p:extLst>
  </p:cSld>
  <p:clrMapOvr>
    <a:masterClrMapping/>
  </p:clrMapOvr>
  <p:transition>
    <p:random/>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r>
              <a:rPr lang="en-US" smtClean="0"/>
              <a:t>New Perspectives on Microsoft Excel 2013</a:t>
            </a:r>
            <a:endParaRPr lang="en-US"/>
          </a:p>
        </p:txBody>
      </p:sp>
      <p:sp>
        <p:nvSpPr>
          <p:cNvPr id="6" name="Slide Number Placeholder 5"/>
          <p:cNvSpPr>
            <a:spLocks noGrp="1"/>
          </p:cNvSpPr>
          <p:nvPr>
            <p:ph type="sldNum" sz="quarter" idx="11"/>
          </p:nvPr>
        </p:nvSpPr>
        <p:spPr/>
        <p:txBody>
          <a:bodyPr/>
          <a:lstStyle/>
          <a:p>
            <a:pPr>
              <a:defRPr/>
            </a:pPr>
            <a:fld id="{CB857640-6D25-46C4-B7D5-88F8E9CC729A}" type="slidenum">
              <a:rPr lang="en-US"/>
              <a:pPr>
                <a:defRPr/>
              </a:pPr>
              <a:t>61</a:t>
            </a:fld>
            <a:endParaRPr lang="en-US"/>
          </a:p>
        </p:txBody>
      </p:sp>
      <p:sp>
        <p:nvSpPr>
          <p:cNvPr id="58369" name="Rectangle 2"/>
          <p:cNvSpPr>
            <a:spLocks noGrp="1"/>
          </p:cNvSpPr>
          <p:nvPr>
            <p:ph type="title"/>
          </p:nvPr>
        </p:nvSpPr>
        <p:spPr/>
        <p:txBody>
          <a:bodyPr/>
          <a:lstStyle/>
          <a:p>
            <a:r>
              <a:rPr lang="en-US" dirty="0" smtClean="0"/>
              <a:t>Auditing a Workbook</a:t>
            </a:r>
          </a:p>
        </p:txBody>
      </p:sp>
      <p:sp>
        <p:nvSpPr>
          <p:cNvPr id="58370" name="Rectangle 3"/>
          <p:cNvSpPr>
            <a:spLocks noGrp="1"/>
          </p:cNvSpPr>
          <p:nvPr>
            <p:ph type="body" idx="1"/>
          </p:nvPr>
        </p:nvSpPr>
        <p:spPr>
          <a:xfrm>
            <a:off x="457200" y="1219201"/>
            <a:ext cx="8229600" cy="762000"/>
          </a:xfrm>
        </p:spPr>
        <p:txBody>
          <a:bodyPr/>
          <a:lstStyle/>
          <a:p>
            <a:r>
              <a:rPr lang="en-US" dirty="0" smtClean="0"/>
              <a:t>Tracing an Error (</a:t>
            </a:r>
            <a:r>
              <a:rPr lang="en-US" dirty="0" err="1" smtClean="0"/>
              <a:t>con’t</a:t>
            </a:r>
            <a:r>
              <a:rPr lang="en-US" dirty="0" smtClean="0"/>
              <a:t>)</a:t>
            </a:r>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71500" y="2133600"/>
            <a:ext cx="8001000" cy="3462048"/>
          </a:xfrm>
          <a:prstGeom prst="rect">
            <a:avLst/>
          </a:prstGeom>
          <a:effectLst>
            <a:outerShdw blurRad="292100" dist="139700" dir="2700000" algn="ctr" rotWithShape="0">
              <a:srgbClr val="000000">
                <a:alpha val="65000"/>
              </a:srgbClr>
            </a:outerShdw>
          </a:effectLst>
        </p:spPr>
      </p:pic>
    </p:spTree>
    <p:extLst>
      <p:ext uri="{BB962C8B-B14F-4D97-AF65-F5344CB8AC3E}">
        <p14:creationId xmlns:p14="http://schemas.microsoft.com/office/powerpoint/2010/main" xmlns="" val="2542999030"/>
      </p:ext>
    </p:extLst>
  </p:cSld>
  <p:clrMapOvr>
    <a:masterClrMapping/>
  </p:clrMapOvr>
  <p:transition>
    <p:random/>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Auditing a Workbook</a:t>
            </a:r>
            <a:endParaRPr lang="en-US" dirty="0"/>
          </a:p>
        </p:txBody>
      </p:sp>
      <p:sp>
        <p:nvSpPr>
          <p:cNvPr id="3" name="Content Placeholder 2"/>
          <p:cNvSpPr>
            <a:spLocks noGrp="1"/>
          </p:cNvSpPr>
          <p:nvPr>
            <p:ph idx="1"/>
          </p:nvPr>
        </p:nvSpPr>
        <p:spPr/>
        <p:txBody>
          <a:bodyPr/>
          <a:lstStyle/>
          <a:p>
            <a:r>
              <a:rPr lang="en-US" dirty="0"/>
              <a:t>Tracing an </a:t>
            </a:r>
            <a:r>
              <a:rPr lang="en-US" dirty="0" smtClean="0"/>
              <a:t>Error (</a:t>
            </a:r>
            <a:r>
              <a:rPr lang="en-US" dirty="0" err="1" smtClean="0"/>
              <a:t>con’t</a:t>
            </a:r>
            <a:r>
              <a:rPr lang="en-US" dirty="0" smtClean="0"/>
              <a:t>)</a:t>
            </a:r>
            <a:endParaRPr lang="en-US" dirty="0"/>
          </a:p>
          <a:p>
            <a:pPr lvl="1"/>
            <a:r>
              <a:rPr lang="en-US" dirty="0" smtClean="0"/>
              <a:t>Tracer </a:t>
            </a:r>
            <a:r>
              <a:rPr lang="en-US" dirty="0"/>
              <a:t>arrows</a:t>
            </a:r>
          </a:p>
          <a:p>
            <a:pPr lvl="2"/>
            <a:r>
              <a:rPr lang="en-US" sz="2800" dirty="0"/>
              <a:t>Provide </a:t>
            </a:r>
            <a:r>
              <a:rPr lang="en-US" sz="2800" dirty="0" smtClean="0"/>
              <a:t>a visual </a:t>
            </a:r>
            <a:r>
              <a:rPr lang="en-US" sz="2800" dirty="0"/>
              <a:t>clue to relationship between two </a:t>
            </a:r>
            <a:r>
              <a:rPr lang="en-US" sz="2800" dirty="0" smtClean="0"/>
              <a:t>cells</a:t>
            </a:r>
          </a:p>
          <a:p>
            <a:pPr lvl="2"/>
            <a:r>
              <a:rPr lang="en-US" sz="2800" dirty="0" smtClean="0"/>
              <a:t>Point </a:t>
            </a:r>
            <a:r>
              <a:rPr lang="en-US" sz="2800" dirty="0"/>
              <a:t>from precedent cell to dependent </a:t>
            </a:r>
            <a:r>
              <a:rPr lang="en-US" sz="2800" dirty="0" smtClean="0"/>
              <a:t>cell</a:t>
            </a:r>
          </a:p>
          <a:p>
            <a:pPr lvl="2"/>
            <a:r>
              <a:rPr lang="en-US" sz="2800" dirty="0"/>
              <a:t>A blue tracer </a:t>
            </a:r>
            <a:r>
              <a:rPr lang="en-US" sz="2800" dirty="0" smtClean="0"/>
              <a:t>arrow indicates </a:t>
            </a:r>
            <a:r>
              <a:rPr lang="en-US" sz="2800" dirty="0"/>
              <a:t>that no error has been received or </a:t>
            </a:r>
            <a:r>
              <a:rPr lang="en-US" sz="2800" dirty="0" smtClean="0"/>
              <a:t>passed</a:t>
            </a:r>
          </a:p>
          <a:p>
            <a:pPr lvl="2"/>
            <a:r>
              <a:rPr lang="en-US" sz="2800" dirty="0" smtClean="0"/>
              <a:t>A </a:t>
            </a:r>
            <a:r>
              <a:rPr lang="en-US" sz="2800" dirty="0"/>
              <a:t>red tracer arrow indicates </a:t>
            </a:r>
            <a:r>
              <a:rPr lang="en-US" sz="2800" dirty="0" smtClean="0"/>
              <a:t>that an </a:t>
            </a:r>
            <a:r>
              <a:rPr lang="en-US" sz="2800" dirty="0"/>
              <a:t>error has been received from the precedent cell or passed to the dependent cell</a:t>
            </a:r>
          </a:p>
          <a:p>
            <a:endParaRPr lang="en-US" dirty="0"/>
          </a:p>
        </p:txBody>
      </p:sp>
      <p:sp>
        <p:nvSpPr>
          <p:cNvPr id="4" name="Footer Placeholder 3"/>
          <p:cNvSpPr>
            <a:spLocks noGrp="1"/>
          </p:cNvSpPr>
          <p:nvPr>
            <p:ph type="ftr" sz="quarter" idx="10"/>
          </p:nvPr>
        </p:nvSpPr>
        <p:spPr/>
        <p:txBody>
          <a:bodyPr/>
          <a:lstStyle/>
          <a:p>
            <a:pPr>
              <a:defRPr/>
            </a:pPr>
            <a:r>
              <a:rPr lang="en-US" smtClean="0"/>
              <a:t>New Perspectives on Microsoft Excel 2013</a:t>
            </a:r>
            <a:endParaRPr lang="en-US" dirty="0"/>
          </a:p>
        </p:txBody>
      </p:sp>
      <p:sp>
        <p:nvSpPr>
          <p:cNvPr id="5" name="Slide Number Placeholder 4"/>
          <p:cNvSpPr>
            <a:spLocks noGrp="1"/>
          </p:cNvSpPr>
          <p:nvPr>
            <p:ph type="sldNum" sz="quarter" idx="11"/>
          </p:nvPr>
        </p:nvSpPr>
        <p:spPr/>
        <p:txBody>
          <a:bodyPr/>
          <a:lstStyle/>
          <a:p>
            <a:pPr>
              <a:defRPr/>
            </a:pPr>
            <a:fld id="{62F6F4FC-A15E-4CCF-A12D-C1B4180DD71A}" type="slidenum">
              <a:rPr lang="en-US" smtClean="0"/>
              <a:pPr>
                <a:defRPr/>
              </a:pPr>
              <a:t>62</a:t>
            </a:fld>
            <a:endParaRPr lang="en-US"/>
          </a:p>
        </p:txBody>
      </p:sp>
    </p:spTree>
    <p:extLst>
      <p:ext uri="{BB962C8B-B14F-4D97-AF65-F5344CB8AC3E}">
        <p14:creationId xmlns:p14="http://schemas.microsoft.com/office/powerpoint/2010/main" xmlns="" val="3761480529"/>
      </p:ext>
    </p:extLst>
  </p:cSld>
  <p:clrMapOvr>
    <a:masterClrMapping/>
  </p:clrMapOvr>
  <p:transition>
    <p:random/>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r>
              <a:rPr lang="en-US" smtClean="0"/>
              <a:t>New Perspectives on Microsoft Excel 2013</a:t>
            </a:r>
            <a:endParaRPr lang="en-US"/>
          </a:p>
        </p:txBody>
      </p:sp>
      <p:sp>
        <p:nvSpPr>
          <p:cNvPr id="6" name="Slide Number Placeholder 5"/>
          <p:cNvSpPr>
            <a:spLocks noGrp="1"/>
          </p:cNvSpPr>
          <p:nvPr>
            <p:ph type="sldNum" sz="quarter" idx="11"/>
          </p:nvPr>
        </p:nvSpPr>
        <p:spPr/>
        <p:txBody>
          <a:bodyPr/>
          <a:lstStyle/>
          <a:p>
            <a:pPr>
              <a:defRPr/>
            </a:pPr>
            <a:fld id="{E90EE158-D0BA-4635-8BC4-A126922FE110}" type="slidenum">
              <a:rPr lang="en-US"/>
              <a:pPr>
                <a:defRPr/>
              </a:pPr>
              <a:t>63</a:t>
            </a:fld>
            <a:endParaRPr lang="en-US"/>
          </a:p>
        </p:txBody>
      </p:sp>
      <p:sp>
        <p:nvSpPr>
          <p:cNvPr id="59393" name="Rectangle 2"/>
          <p:cNvSpPr>
            <a:spLocks noGrp="1"/>
          </p:cNvSpPr>
          <p:nvPr>
            <p:ph type="title"/>
          </p:nvPr>
        </p:nvSpPr>
        <p:spPr/>
        <p:txBody>
          <a:bodyPr/>
          <a:lstStyle/>
          <a:p>
            <a:r>
              <a:rPr lang="en-US" dirty="0"/>
              <a:t>Auditing a Workbook</a:t>
            </a:r>
            <a:endParaRPr lang="en-US" dirty="0" smtClean="0"/>
          </a:p>
        </p:txBody>
      </p:sp>
      <p:sp>
        <p:nvSpPr>
          <p:cNvPr id="59394" name="Rectangle 3"/>
          <p:cNvSpPr>
            <a:spLocks noGrp="1"/>
          </p:cNvSpPr>
          <p:nvPr>
            <p:ph type="body" idx="1"/>
          </p:nvPr>
        </p:nvSpPr>
        <p:spPr>
          <a:xfrm>
            <a:off x="457200" y="1219201"/>
            <a:ext cx="8229600" cy="838200"/>
          </a:xfrm>
        </p:spPr>
        <p:txBody>
          <a:bodyPr/>
          <a:lstStyle/>
          <a:p>
            <a:r>
              <a:rPr lang="en-US" dirty="0" smtClean="0"/>
              <a:t>Tracing an Error (</a:t>
            </a:r>
            <a:r>
              <a:rPr lang="en-US" dirty="0" err="1" smtClean="0"/>
              <a:t>con’t</a:t>
            </a:r>
            <a:r>
              <a:rPr lang="en-US" dirty="0" smtClean="0"/>
              <a:t>)</a:t>
            </a:r>
          </a:p>
          <a:p>
            <a:endParaRPr lang="en-US" b="1" dirty="0" smtClean="0">
              <a:solidFill>
                <a:srgbClr val="FF0000"/>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71500" y="2286000"/>
            <a:ext cx="8001000" cy="3217967"/>
          </a:xfrm>
          <a:prstGeom prst="rect">
            <a:avLst/>
          </a:prstGeom>
          <a:effectLst>
            <a:outerShdw blurRad="292100" dist="139700" dir="2700000" algn="ctr" rotWithShape="0">
              <a:srgbClr val="000000">
                <a:alpha val="65000"/>
              </a:srgbClr>
            </a:outerShdw>
          </a:effectLst>
        </p:spPr>
      </p:pic>
    </p:spTree>
    <p:extLst>
      <p:ext uri="{BB962C8B-B14F-4D97-AF65-F5344CB8AC3E}">
        <p14:creationId xmlns:p14="http://schemas.microsoft.com/office/powerpoint/2010/main" xmlns="" val="1833804201"/>
      </p:ext>
    </p:extLst>
  </p:cSld>
  <p:clrMapOvr>
    <a:masterClrMapping/>
  </p:clrMapOvr>
  <p:transition>
    <p:random/>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r>
              <a:rPr lang="en-US" smtClean="0"/>
              <a:t>New Perspectives on Microsoft Excel 2013</a:t>
            </a:r>
            <a:endParaRPr lang="en-US"/>
          </a:p>
        </p:txBody>
      </p:sp>
      <p:sp>
        <p:nvSpPr>
          <p:cNvPr id="6" name="Slide Number Placeholder 5"/>
          <p:cNvSpPr>
            <a:spLocks noGrp="1"/>
          </p:cNvSpPr>
          <p:nvPr>
            <p:ph type="sldNum" sz="quarter" idx="11"/>
          </p:nvPr>
        </p:nvSpPr>
        <p:spPr/>
        <p:txBody>
          <a:bodyPr/>
          <a:lstStyle/>
          <a:p>
            <a:pPr>
              <a:defRPr/>
            </a:pPr>
            <a:fld id="{2187A870-11B6-423C-A30A-B4B87B0165E6}" type="slidenum">
              <a:rPr lang="en-US"/>
              <a:pPr>
                <a:defRPr/>
              </a:pPr>
              <a:t>64</a:t>
            </a:fld>
            <a:endParaRPr lang="en-US"/>
          </a:p>
        </p:txBody>
      </p:sp>
      <p:sp>
        <p:nvSpPr>
          <p:cNvPr id="60417" name="Rectangle 2"/>
          <p:cNvSpPr>
            <a:spLocks noGrp="1"/>
          </p:cNvSpPr>
          <p:nvPr>
            <p:ph type="title"/>
          </p:nvPr>
        </p:nvSpPr>
        <p:spPr/>
        <p:txBody>
          <a:bodyPr/>
          <a:lstStyle/>
          <a:p>
            <a:r>
              <a:rPr lang="en-US" dirty="0"/>
              <a:t>Auditing a Workbook</a:t>
            </a:r>
            <a:endParaRPr lang="en-US" dirty="0" smtClean="0"/>
          </a:p>
        </p:txBody>
      </p:sp>
      <p:sp>
        <p:nvSpPr>
          <p:cNvPr id="60418" name="Rectangle 3"/>
          <p:cNvSpPr>
            <a:spLocks noGrp="1"/>
          </p:cNvSpPr>
          <p:nvPr>
            <p:ph type="body" idx="1"/>
          </p:nvPr>
        </p:nvSpPr>
        <p:spPr>
          <a:xfrm>
            <a:off x="457200" y="1219200"/>
            <a:ext cx="8229600" cy="4906963"/>
          </a:xfrm>
        </p:spPr>
        <p:txBody>
          <a:bodyPr/>
          <a:lstStyle/>
          <a:p>
            <a:r>
              <a:rPr lang="en-US" dirty="0" smtClean="0"/>
              <a:t>Evaluating a Formula</a:t>
            </a:r>
          </a:p>
          <a:p>
            <a:pPr lvl="1"/>
            <a:r>
              <a:rPr lang="en-US" dirty="0"/>
              <a:t>One drawback to using tracer arrows is that they can clutter a </a:t>
            </a:r>
            <a:r>
              <a:rPr lang="en-US" dirty="0" smtClean="0"/>
              <a:t>worksheet</a:t>
            </a:r>
          </a:p>
          <a:p>
            <a:pPr lvl="1"/>
            <a:r>
              <a:rPr lang="en-US" dirty="0" smtClean="0"/>
              <a:t>Sometimes you </a:t>
            </a:r>
            <a:r>
              <a:rPr lang="en-US" dirty="0"/>
              <a:t>want to trace only a single formula to its </a:t>
            </a:r>
            <a:r>
              <a:rPr lang="en-US" dirty="0" smtClean="0"/>
              <a:t>roots</a:t>
            </a:r>
          </a:p>
          <a:p>
            <a:pPr lvl="1"/>
            <a:r>
              <a:rPr lang="en-US" dirty="0" smtClean="0"/>
              <a:t>Another </a:t>
            </a:r>
            <a:r>
              <a:rPr lang="en-US" dirty="0"/>
              <a:t>way to explore </a:t>
            </a:r>
            <a:r>
              <a:rPr lang="en-US" dirty="0" smtClean="0"/>
              <a:t>the relationship </a:t>
            </a:r>
            <a:r>
              <a:rPr lang="en-US" dirty="0"/>
              <a:t>between cells in a workbook is by evaluating formulas</a:t>
            </a:r>
          </a:p>
          <a:p>
            <a:pPr lvl="1"/>
            <a:r>
              <a:rPr lang="en-US" dirty="0" smtClean="0"/>
              <a:t>Use Evaluate Formula dialog box to display the value of different parts of the formula or “drill down” through cell references in the formula to discover the source of formula’s value</a:t>
            </a:r>
          </a:p>
          <a:p>
            <a:endParaRPr lang="en-US" dirty="0"/>
          </a:p>
        </p:txBody>
      </p:sp>
    </p:spTree>
    <p:extLst>
      <p:ext uri="{BB962C8B-B14F-4D97-AF65-F5344CB8AC3E}">
        <p14:creationId xmlns:p14="http://schemas.microsoft.com/office/powerpoint/2010/main" xmlns="" val="2686509018"/>
      </p:ext>
    </p:extLst>
  </p:cSld>
  <p:clrMapOvr>
    <a:masterClrMapping/>
  </p:clrMapOvr>
  <p:transition>
    <p:random/>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Auditing a Workbook</a:t>
            </a:r>
            <a:endParaRPr lang="en-US" dirty="0"/>
          </a:p>
        </p:txBody>
      </p:sp>
      <p:sp>
        <p:nvSpPr>
          <p:cNvPr id="4" name="Footer Placeholder 3"/>
          <p:cNvSpPr>
            <a:spLocks noGrp="1"/>
          </p:cNvSpPr>
          <p:nvPr>
            <p:ph type="ftr" sz="quarter" idx="10"/>
          </p:nvPr>
        </p:nvSpPr>
        <p:spPr/>
        <p:txBody>
          <a:bodyPr/>
          <a:lstStyle/>
          <a:p>
            <a:pPr>
              <a:defRPr/>
            </a:pPr>
            <a:r>
              <a:rPr lang="en-US" smtClean="0"/>
              <a:t>New Perspectives on Microsoft Excel 2013</a:t>
            </a:r>
            <a:endParaRPr lang="en-US" dirty="0"/>
          </a:p>
        </p:txBody>
      </p:sp>
      <p:sp>
        <p:nvSpPr>
          <p:cNvPr id="5" name="Slide Number Placeholder 4"/>
          <p:cNvSpPr>
            <a:spLocks noGrp="1"/>
          </p:cNvSpPr>
          <p:nvPr>
            <p:ph type="sldNum" sz="quarter" idx="11"/>
          </p:nvPr>
        </p:nvSpPr>
        <p:spPr/>
        <p:txBody>
          <a:bodyPr/>
          <a:lstStyle/>
          <a:p>
            <a:pPr>
              <a:defRPr/>
            </a:pPr>
            <a:fld id="{62F6F4FC-A15E-4CCF-A12D-C1B4180DD71A}" type="slidenum">
              <a:rPr lang="en-US" smtClean="0"/>
              <a:pPr>
                <a:defRPr/>
              </a:pPr>
              <a:t>65</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257300" y="1219199"/>
            <a:ext cx="6629400" cy="2481477"/>
          </a:xfrm>
          <a:prstGeom prst="rect">
            <a:avLst/>
          </a:prstGeom>
          <a:effectLst>
            <a:outerShdw blurRad="292100" dist="139700" dir="2700000" algn="ctr" rotWithShape="0">
              <a:srgbClr val="000000">
                <a:alpha val="65000"/>
              </a:srgbClr>
            </a:outerShdw>
          </a:effectLst>
        </p:spPr>
      </p:pic>
      <p:pic>
        <p:nvPicPr>
          <p:cNvPr id="8" name="Picture 7"/>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1257300" y="3859861"/>
            <a:ext cx="6629400" cy="242186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836691880"/>
      </p:ext>
    </p:extLst>
  </p:cSld>
  <p:clrMapOvr>
    <a:masterClrMapping/>
  </p:clrMapOvr>
  <p:transition>
    <p:random/>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r>
              <a:rPr lang="en-US" smtClean="0"/>
              <a:t>New Perspectives on Microsoft Excel 2013</a:t>
            </a:r>
            <a:endParaRPr lang="en-US"/>
          </a:p>
        </p:txBody>
      </p:sp>
      <p:sp>
        <p:nvSpPr>
          <p:cNvPr id="6" name="Slide Number Placeholder 5"/>
          <p:cNvSpPr>
            <a:spLocks noGrp="1"/>
          </p:cNvSpPr>
          <p:nvPr>
            <p:ph type="sldNum" sz="quarter" idx="11"/>
          </p:nvPr>
        </p:nvSpPr>
        <p:spPr/>
        <p:txBody>
          <a:bodyPr/>
          <a:lstStyle/>
          <a:p>
            <a:pPr>
              <a:defRPr/>
            </a:pPr>
            <a:fld id="{44C61966-DD8C-43BE-A848-711FBB16E328}" type="slidenum">
              <a:rPr lang="en-US"/>
              <a:pPr>
                <a:defRPr/>
              </a:pPr>
              <a:t>66</a:t>
            </a:fld>
            <a:endParaRPr lang="en-US"/>
          </a:p>
        </p:txBody>
      </p:sp>
      <p:sp>
        <p:nvSpPr>
          <p:cNvPr id="61441" name="Rectangle 2"/>
          <p:cNvSpPr>
            <a:spLocks noGrp="1"/>
          </p:cNvSpPr>
          <p:nvPr>
            <p:ph type="title"/>
          </p:nvPr>
        </p:nvSpPr>
        <p:spPr/>
        <p:txBody>
          <a:bodyPr/>
          <a:lstStyle/>
          <a:p>
            <a:r>
              <a:rPr lang="en-US" dirty="0" smtClean="0"/>
              <a:t>Auditing a Workbook</a:t>
            </a:r>
          </a:p>
        </p:txBody>
      </p:sp>
      <p:sp>
        <p:nvSpPr>
          <p:cNvPr id="61442" name="Rectangle 3"/>
          <p:cNvSpPr>
            <a:spLocks noGrp="1"/>
          </p:cNvSpPr>
          <p:nvPr>
            <p:ph type="body" idx="1"/>
          </p:nvPr>
        </p:nvSpPr>
        <p:spPr>
          <a:xfrm>
            <a:off x="457200" y="1219200"/>
            <a:ext cx="8229600" cy="4906963"/>
          </a:xfrm>
        </p:spPr>
        <p:txBody>
          <a:bodyPr/>
          <a:lstStyle/>
          <a:p>
            <a:r>
              <a:rPr lang="en-US" dirty="0" smtClean="0"/>
              <a:t>Using the Watch Window</a:t>
            </a:r>
          </a:p>
          <a:p>
            <a:pPr lvl="1"/>
            <a:r>
              <a:rPr lang="en-US" sz="2600" dirty="0" smtClean="0"/>
              <a:t>A </a:t>
            </a:r>
            <a:r>
              <a:rPr lang="en-US" sz="2600" b="1" dirty="0"/>
              <a:t>Watch Window </a:t>
            </a:r>
            <a:r>
              <a:rPr lang="en-US" sz="2600" dirty="0"/>
              <a:t>is a window that displays </a:t>
            </a:r>
            <a:r>
              <a:rPr lang="en-US" sz="2600" dirty="0" smtClean="0"/>
              <a:t>values of </a:t>
            </a:r>
            <a:r>
              <a:rPr lang="en-US" sz="2600" dirty="0"/>
              <a:t>cells located throughout the </a:t>
            </a:r>
            <a:r>
              <a:rPr lang="en-US" sz="2600" dirty="0" smtClean="0"/>
              <a:t>workbook</a:t>
            </a:r>
          </a:p>
          <a:p>
            <a:pPr lvl="1"/>
            <a:r>
              <a:rPr lang="en-US" sz="2600" dirty="0"/>
              <a:t>When you change a cell’s value, a </a:t>
            </a:r>
            <a:r>
              <a:rPr lang="en-US" sz="2600" dirty="0" smtClean="0"/>
              <a:t>Watch Window </a:t>
            </a:r>
            <a:r>
              <a:rPr lang="en-US" sz="2600" dirty="0"/>
              <a:t>allows you to view the impact of the change on widely scattered </a:t>
            </a:r>
            <a:r>
              <a:rPr lang="en-US" sz="2600" dirty="0" smtClean="0"/>
              <a:t>dependent cells</a:t>
            </a:r>
          </a:p>
          <a:p>
            <a:pPr lvl="1"/>
            <a:r>
              <a:rPr lang="en-US" sz="2600" dirty="0" smtClean="0"/>
              <a:t>The </a:t>
            </a:r>
            <a:r>
              <a:rPr lang="en-US" sz="2600" dirty="0"/>
              <a:t>window also displays the workbook, worksheet, defined name, cell value</a:t>
            </a:r>
            <a:r>
              <a:rPr lang="en-US" sz="2600" dirty="0" smtClean="0"/>
              <a:t>, and </a:t>
            </a:r>
            <a:r>
              <a:rPr lang="en-US" sz="2600" dirty="0"/>
              <a:t>formula of each cell being </a:t>
            </a:r>
            <a:r>
              <a:rPr lang="en-US" sz="2600" dirty="0" smtClean="0"/>
              <a:t>watched</a:t>
            </a:r>
          </a:p>
        </p:txBody>
      </p:sp>
      <p:pic>
        <p:nvPicPr>
          <p:cNvPr id="7" name="Picture 6"/>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962400" y="4753767"/>
            <a:ext cx="4188888" cy="1570833"/>
          </a:xfrm>
          <a:prstGeom prst="rect">
            <a:avLst/>
          </a:prstGeom>
          <a:effectLst>
            <a:outerShdw blurRad="292100" dist="139700" dir="2700000" algn="ctr" rotWithShape="0">
              <a:srgbClr val="000000">
                <a:alpha val="65000"/>
              </a:srgbClr>
            </a:outerShdw>
          </a:effectLst>
        </p:spPr>
      </p:pic>
    </p:spTree>
    <p:extLst>
      <p:ext uri="{BB962C8B-B14F-4D97-AF65-F5344CB8AC3E}">
        <p14:creationId xmlns:p14="http://schemas.microsoft.com/office/powerpoint/2010/main" xmlns="" val="3715663566"/>
      </p:ext>
    </p:extLst>
  </p:cSld>
  <p:clrMapOvr>
    <a:masterClrMapping/>
  </p:clrMapOvr>
  <p:transition>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r>
              <a:rPr lang="en-US" smtClean="0"/>
              <a:t>New Perspectives on Microsoft Excel 2013</a:t>
            </a:r>
            <a:endParaRPr lang="en-US"/>
          </a:p>
        </p:txBody>
      </p:sp>
      <p:sp>
        <p:nvSpPr>
          <p:cNvPr id="6" name="Slide Number Placeholder 5"/>
          <p:cNvSpPr>
            <a:spLocks noGrp="1"/>
          </p:cNvSpPr>
          <p:nvPr>
            <p:ph type="sldNum" sz="quarter" idx="11"/>
          </p:nvPr>
        </p:nvSpPr>
        <p:spPr/>
        <p:txBody>
          <a:bodyPr/>
          <a:lstStyle/>
          <a:p>
            <a:pPr>
              <a:defRPr/>
            </a:pPr>
            <a:fld id="{61FF3CD5-1F75-4E75-B037-926559AB40C6}" type="slidenum">
              <a:rPr lang="en-US"/>
              <a:pPr>
                <a:defRPr/>
              </a:pPr>
              <a:t>7</a:t>
            </a:fld>
            <a:endParaRPr lang="en-US"/>
          </a:p>
        </p:txBody>
      </p:sp>
      <p:sp>
        <p:nvSpPr>
          <p:cNvPr id="18434" name="Rectangle 8"/>
          <p:cNvSpPr>
            <a:spLocks noGrp="1"/>
          </p:cNvSpPr>
          <p:nvPr>
            <p:ph type="title"/>
          </p:nvPr>
        </p:nvSpPr>
        <p:spPr/>
        <p:txBody>
          <a:bodyPr/>
          <a:lstStyle/>
          <a:p>
            <a:r>
              <a:rPr lang="en-US" dirty="0"/>
              <a:t>Calculating Borrowing Costs</a:t>
            </a:r>
            <a:endParaRPr lang="en-US" dirty="0" smtClean="0"/>
          </a:p>
        </p:txBody>
      </p:sp>
      <p:sp>
        <p:nvSpPr>
          <p:cNvPr id="18435" name="Rectangle 9"/>
          <p:cNvSpPr>
            <a:spLocks noGrp="1"/>
          </p:cNvSpPr>
          <p:nvPr>
            <p:ph type="body" idx="1"/>
          </p:nvPr>
        </p:nvSpPr>
        <p:spPr>
          <a:xfrm>
            <a:off x="457200" y="1219200"/>
            <a:ext cx="8229600" cy="4906963"/>
          </a:xfrm>
        </p:spPr>
        <p:txBody>
          <a:bodyPr/>
          <a:lstStyle/>
          <a:p>
            <a:r>
              <a:rPr lang="en-US" sz="2800" dirty="0"/>
              <a:t>Calculating a Payment with the PMT </a:t>
            </a:r>
            <a:r>
              <a:rPr lang="en-US" sz="2800" dirty="0" smtClean="0"/>
              <a:t>Function (</a:t>
            </a:r>
            <a:r>
              <a:rPr lang="en-US" sz="2800" dirty="0" err="1" smtClean="0"/>
              <a:t>con’t</a:t>
            </a:r>
            <a:r>
              <a:rPr lang="en-US" sz="2800" dirty="0"/>
              <a:t>)</a:t>
            </a:r>
          </a:p>
          <a:p>
            <a:pPr lvl="1"/>
            <a:r>
              <a:rPr lang="en-US" sz="2600" dirty="0" smtClean="0"/>
              <a:t>Optional </a:t>
            </a:r>
            <a:r>
              <a:rPr lang="en-US" sz="2600" i="1" dirty="0" smtClean="0"/>
              <a:t>type </a:t>
            </a:r>
            <a:r>
              <a:rPr lang="en-US" sz="2600" dirty="0" smtClean="0"/>
              <a:t>argument specifies whether payments are made at end (</a:t>
            </a:r>
            <a:r>
              <a:rPr lang="en-US" sz="2600" i="1" dirty="0" smtClean="0"/>
              <a:t>type</a:t>
            </a:r>
            <a:r>
              <a:rPr lang="en-US" sz="2600" dirty="0" smtClean="0"/>
              <a:t>=0) or beginning (</a:t>
            </a:r>
            <a:r>
              <a:rPr lang="en-US" sz="2600" i="1" dirty="0" smtClean="0"/>
              <a:t>type</a:t>
            </a:r>
            <a:r>
              <a:rPr lang="en-US" sz="2600" dirty="0" smtClean="0"/>
              <a:t>=1) of each period</a:t>
            </a:r>
          </a:p>
          <a:p>
            <a:pPr lvl="1"/>
            <a:r>
              <a:rPr lang="en-US" sz="2600" dirty="0" smtClean="0"/>
              <a:t>Interest rate and payment period must use same time unit</a:t>
            </a:r>
          </a:p>
          <a:p>
            <a:pPr lvl="1"/>
            <a:r>
              <a:rPr lang="en-US" sz="2600" b="1" dirty="0"/>
              <a:t>Cash flow </a:t>
            </a:r>
            <a:r>
              <a:rPr lang="en-US" sz="2600" dirty="0"/>
              <a:t>indicates the direction of money to and from an individual or a </a:t>
            </a:r>
            <a:r>
              <a:rPr lang="en-US" sz="2600" dirty="0" smtClean="0"/>
              <a:t>company</a:t>
            </a:r>
          </a:p>
          <a:p>
            <a:pPr lvl="2"/>
            <a:r>
              <a:rPr lang="en-US" dirty="0" smtClean="0"/>
              <a:t>Positive </a:t>
            </a:r>
            <a:r>
              <a:rPr lang="en-US" dirty="0"/>
              <a:t>cash flow represents money that is coming to the individual or </a:t>
            </a:r>
            <a:r>
              <a:rPr lang="en-US" dirty="0" smtClean="0"/>
              <a:t>received</a:t>
            </a:r>
            <a:endParaRPr lang="en-US" dirty="0"/>
          </a:p>
          <a:p>
            <a:pPr lvl="2"/>
            <a:r>
              <a:rPr lang="en-US" dirty="0" smtClean="0"/>
              <a:t>Negative </a:t>
            </a:r>
            <a:r>
              <a:rPr lang="en-US" dirty="0"/>
              <a:t>cash flow represents money that is leaving the individual or spent</a:t>
            </a:r>
            <a:endParaRPr lang="en-US" dirty="0" smtClean="0"/>
          </a:p>
        </p:txBody>
      </p:sp>
    </p:spTree>
    <p:extLst>
      <p:ext uri="{BB962C8B-B14F-4D97-AF65-F5344CB8AC3E}">
        <p14:creationId xmlns:p14="http://schemas.microsoft.com/office/powerpoint/2010/main" xmlns="" val="2575500445"/>
      </p:ext>
    </p:extLst>
  </p:cSld>
  <p:clrMapOvr>
    <a:masterClrMapping/>
  </p:clrMapOvr>
  <p:transition>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Calculating Borrowing Costs</a:t>
            </a:r>
          </a:p>
        </p:txBody>
      </p:sp>
      <p:sp>
        <p:nvSpPr>
          <p:cNvPr id="3" name="Content Placeholder 2"/>
          <p:cNvSpPr>
            <a:spLocks noGrp="1"/>
          </p:cNvSpPr>
          <p:nvPr>
            <p:ph idx="1"/>
          </p:nvPr>
        </p:nvSpPr>
        <p:spPr>
          <a:xfrm>
            <a:off x="457200" y="1219200"/>
            <a:ext cx="8305800" cy="5105400"/>
          </a:xfrm>
        </p:spPr>
        <p:txBody>
          <a:bodyPr/>
          <a:lstStyle/>
          <a:p>
            <a:r>
              <a:rPr lang="en-US" sz="2800" dirty="0"/>
              <a:t>Calculating a Payment with the PMT Function (</a:t>
            </a:r>
            <a:r>
              <a:rPr lang="en-US" sz="2800" dirty="0" err="1"/>
              <a:t>con’t</a:t>
            </a:r>
            <a:r>
              <a:rPr lang="en-US" sz="2800" dirty="0"/>
              <a:t>)</a:t>
            </a:r>
          </a:p>
          <a:p>
            <a:pPr lvl="1"/>
            <a:r>
              <a:rPr lang="en-US" sz="2400" dirty="0" smtClean="0"/>
              <a:t>The </a:t>
            </a:r>
            <a:r>
              <a:rPr lang="en-US" sz="2400" i="1" dirty="0" err="1"/>
              <a:t>pv</a:t>
            </a:r>
            <a:r>
              <a:rPr lang="en-US" sz="2400" i="1" dirty="0"/>
              <a:t> </a:t>
            </a:r>
            <a:r>
              <a:rPr lang="en-US" sz="2400" dirty="0"/>
              <a:t>argument </a:t>
            </a:r>
            <a:r>
              <a:rPr lang="en-US" sz="2400" dirty="0" smtClean="0"/>
              <a:t>for a loan is </a:t>
            </a:r>
            <a:r>
              <a:rPr lang="en-US" sz="2400" dirty="0"/>
              <a:t>positive because it represents the amount of money being </a:t>
            </a:r>
            <a:r>
              <a:rPr lang="en-US" sz="2400" dirty="0" smtClean="0"/>
              <a:t>borrowed (coming </a:t>
            </a:r>
            <a:r>
              <a:rPr lang="en-US" sz="2400" i="1" dirty="0"/>
              <a:t>to </a:t>
            </a:r>
            <a:r>
              <a:rPr lang="en-US" sz="2400" dirty="0"/>
              <a:t>the </a:t>
            </a:r>
            <a:r>
              <a:rPr lang="en-US" sz="2400" dirty="0" smtClean="0"/>
              <a:t>individual)</a:t>
            </a:r>
          </a:p>
          <a:p>
            <a:pPr lvl="1"/>
            <a:r>
              <a:rPr lang="en-US" sz="2400" dirty="0"/>
              <a:t>T</a:t>
            </a:r>
            <a:r>
              <a:rPr lang="en-US" sz="2400" dirty="0" smtClean="0"/>
              <a:t>he </a:t>
            </a:r>
            <a:r>
              <a:rPr lang="en-US" sz="2400" dirty="0"/>
              <a:t>PMT function </a:t>
            </a:r>
            <a:r>
              <a:rPr lang="en-US" sz="2400" dirty="0" smtClean="0"/>
              <a:t>for a loan returns </a:t>
            </a:r>
            <a:r>
              <a:rPr lang="en-US" sz="2400" dirty="0"/>
              <a:t>a negative value </a:t>
            </a:r>
            <a:r>
              <a:rPr lang="en-US" sz="2400" dirty="0" smtClean="0"/>
              <a:t>because it </a:t>
            </a:r>
            <a:r>
              <a:rPr lang="en-US" sz="2400" dirty="0"/>
              <a:t>represents money being spent to repay the loan (going </a:t>
            </a:r>
            <a:r>
              <a:rPr lang="en-US" sz="2400" i="1" dirty="0"/>
              <a:t>away </a:t>
            </a:r>
            <a:r>
              <a:rPr lang="en-US" sz="2400" dirty="0"/>
              <a:t>from the individual</a:t>
            </a:r>
            <a:r>
              <a:rPr lang="en-US" sz="2400" dirty="0" smtClean="0"/>
              <a:t>)</a:t>
            </a:r>
          </a:p>
          <a:p>
            <a:pPr lvl="1"/>
            <a:r>
              <a:rPr lang="en-US" sz="2400" dirty="0" smtClean="0"/>
              <a:t>The </a:t>
            </a:r>
            <a:r>
              <a:rPr lang="en-US" sz="2400" i="1" dirty="0" err="1"/>
              <a:t>pv</a:t>
            </a:r>
            <a:r>
              <a:rPr lang="en-US" sz="2400" dirty="0"/>
              <a:t> argument is negative when used with investments because </a:t>
            </a:r>
            <a:r>
              <a:rPr lang="en-US" sz="2400" dirty="0" smtClean="0"/>
              <a:t>it represents </a:t>
            </a:r>
            <a:r>
              <a:rPr lang="en-US" sz="2400" dirty="0"/>
              <a:t>the initial amount of money being invested (or spent</a:t>
            </a:r>
            <a:r>
              <a:rPr lang="en-US" sz="2400" dirty="0" smtClean="0"/>
              <a:t>)</a:t>
            </a:r>
          </a:p>
          <a:p>
            <a:pPr lvl="1"/>
            <a:r>
              <a:rPr lang="en-US" sz="2400" dirty="0" smtClean="0"/>
              <a:t>The </a:t>
            </a:r>
            <a:r>
              <a:rPr lang="en-US" sz="2400" dirty="0"/>
              <a:t>PMT </a:t>
            </a:r>
            <a:r>
              <a:rPr lang="en-US" sz="2400" dirty="0" smtClean="0"/>
              <a:t>function returns </a:t>
            </a:r>
            <a:r>
              <a:rPr lang="en-US" sz="2400" dirty="0"/>
              <a:t>a positive value when used with investments </a:t>
            </a:r>
            <a:r>
              <a:rPr lang="en-US" sz="2400" dirty="0" smtClean="0"/>
              <a:t>because </a:t>
            </a:r>
            <a:r>
              <a:rPr lang="en-US" sz="2400" dirty="0"/>
              <a:t>it represents returns from the investment coming </a:t>
            </a:r>
            <a:r>
              <a:rPr lang="en-US" sz="2400" i="1" dirty="0"/>
              <a:t>back to </a:t>
            </a:r>
            <a:r>
              <a:rPr lang="en-US" sz="2400" dirty="0"/>
              <a:t>the </a:t>
            </a:r>
            <a:r>
              <a:rPr lang="en-US" sz="2400" dirty="0" smtClean="0"/>
              <a:t>individual</a:t>
            </a:r>
            <a:endParaRPr lang="en-US" sz="2400" dirty="0"/>
          </a:p>
          <a:p>
            <a:pPr lvl="1"/>
            <a:endParaRPr lang="en-US" sz="2400" dirty="0"/>
          </a:p>
        </p:txBody>
      </p:sp>
      <p:sp>
        <p:nvSpPr>
          <p:cNvPr id="4" name="Footer Placeholder 3"/>
          <p:cNvSpPr>
            <a:spLocks noGrp="1"/>
          </p:cNvSpPr>
          <p:nvPr>
            <p:ph type="ftr" sz="quarter" idx="10"/>
          </p:nvPr>
        </p:nvSpPr>
        <p:spPr/>
        <p:txBody>
          <a:bodyPr/>
          <a:lstStyle/>
          <a:p>
            <a:pPr>
              <a:defRPr/>
            </a:pPr>
            <a:r>
              <a:rPr lang="en-US" smtClean="0"/>
              <a:t>New Perspectives on Microsoft Excel 2013</a:t>
            </a:r>
            <a:endParaRPr lang="en-US" dirty="0"/>
          </a:p>
        </p:txBody>
      </p:sp>
      <p:sp>
        <p:nvSpPr>
          <p:cNvPr id="5" name="Slide Number Placeholder 4"/>
          <p:cNvSpPr>
            <a:spLocks noGrp="1"/>
          </p:cNvSpPr>
          <p:nvPr>
            <p:ph type="sldNum" sz="quarter" idx="11"/>
          </p:nvPr>
        </p:nvSpPr>
        <p:spPr/>
        <p:txBody>
          <a:bodyPr/>
          <a:lstStyle/>
          <a:p>
            <a:pPr>
              <a:defRPr/>
            </a:pPr>
            <a:fld id="{62F6F4FC-A15E-4CCF-A12D-C1B4180DD71A}" type="slidenum">
              <a:rPr lang="en-US" smtClean="0"/>
              <a:pPr>
                <a:defRPr/>
              </a:pPr>
              <a:t>8</a:t>
            </a:fld>
            <a:endParaRPr lang="en-US"/>
          </a:p>
        </p:txBody>
      </p:sp>
    </p:spTree>
    <p:extLst>
      <p:ext uri="{BB962C8B-B14F-4D97-AF65-F5344CB8AC3E}">
        <p14:creationId xmlns:p14="http://schemas.microsoft.com/office/powerpoint/2010/main" xmlns="" val="3014054666"/>
      </p:ext>
    </p:extLst>
  </p:cSld>
  <p:clrMapOvr>
    <a:masterClrMapping/>
  </p:clrMapOvr>
  <p:transition>
    <p:rand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6"/>
          <p:cNvSpPr>
            <a:spLocks noGrp="1"/>
          </p:cNvSpPr>
          <p:nvPr>
            <p:ph type="title"/>
          </p:nvPr>
        </p:nvSpPr>
        <p:spPr/>
        <p:txBody>
          <a:bodyPr/>
          <a:lstStyle/>
          <a:p>
            <a:r>
              <a:rPr lang="en-US" dirty="0"/>
              <a:t>Calculating Borrowing Costs</a:t>
            </a:r>
            <a:endParaRPr lang="en-US" dirty="0" smtClean="0"/>
          </a:p>
        </p:txBody>
      </p:sp>
      <p:sp>
        <p:nvSpPr>
          <p:cNvPr id="2" name="Content Placeholder 1"/>
          <p:cNvSpPr>
            <a:spLocks noGrp="1"/>
          </p:cNvSpPr>
          <p:nvPr>
            <p:ph idx="1"/>
          </p:nvPr>
        </p:nvSpPr>
        <p:spPr/>
        <p:txBody>
          <a:bodyPr/>
          <a:lstStyle/>
          <a:p>
            <a:r>
              <a:rPr lang="en-US" sz="3000" dirty="0" smtClean="0"/>
              <a:t>Calculating a Future Value with the FV Function</a:t>
            </a:r>
          </a:p>
          <a:p>
            <a:pPr lvl="1"/>
            <a:r>
              <a:rPr lang="en-US" dirty="0" smtClean="0"/>
              <a:t>Use the </a:t>
            </a:r>
            <a:r>
              <a:rPr lang="en-US" dirty="0"/>
              <a:t>default value of 0 for the future value </a:t>
            </a:r>
            <a:r>
              <a:rPr lang="en-US" dirty="0" smtClean="0"/>
              <a:t>when the </a:t>
            </a:r>
            <a:r>
              <a:rPr lang="en-US" dirty="0"/>
              <a:t>intent </a:t>
            </a:r>
            <a:r>
              <a:rPr lang="en-US" dirty="0" smtClean="0"/>
              <a:t>is to </a:t>
            </a:r>
            <a:r>
              <a:rPr lang="en-US" dirty="0"/>
              <a:t>repay </a:t>
            </a:r>
            <a:r>
              <a:rPr lang="en-US" dirty="0" smtClean="0"/>
              <a:t>a loan completely</a:t>
            </a:r>
          </a:p>
          <a:p>
            <a:pPr lvl="1"/>
            <a:r>
              <a:rPr lang="en-US" dirty="0" smtClean="0"/>
              <a:t>When </a:t>
            </a:r>
            <a:r>
              <a:rPr lang="en-US" dirty="0"/>
              <a:t>a loan will not be completely </a:t>
            </a:r>
            <a:r>
              <a:rPr lang="en-US" dirty="0" smtClean="0"/>
              <a:t>repaid, you </a:t>
            </a:r>
            <a:r>
              <a:rPr lang="en-US" dirty="0"/>
              <a:t>can use the FV function to calculate the loan’s future </a:t>
            </a:r>
            <a:r>
              <a:rPr lang="en-US" dirty="0" smtClean="0"/>
              <a:t>value</a:t>
            </a:r>
          </a:p>
          <a:p>
            <a:pPr lvl="1"/>
            <a:r>
              <a:rPr lang="en-US" dirty="0"/>
              <a:t>The syntax of the FV function </a:t>
            </a:r>
            <a:r>
              <a:rPr lang="en-US" dirty="0" smtClean="0"/>
              <a:t>is:</a:t>
            </a:r>
          </a:p>
          <a:p>
            <a:pPr marL="457200" lvl="1" indent="0" algn="ctr">
              <a:buNone/>
            </a:pPr>
            <a:r>
              <a:rPr lang="en-US" b="1" dirty="0">
                <a:solidFill>
                  <a:srgbClr val="20409A"/>
                </a:solidFill>
              </a:rPr>
              <a:t>FV(</a:t>
            </a:r>
            <a:r>
              <a:rPr lang="en-US" b="1" i="1" dirty="0">
                <a:solidFill>
                  <a:srgbClr val="20409A"/>
                </a:solidFill>
              </a:rPr>
              <a:t>rate</a:t>
            </a:r>
            <a:r>
              <a:rPr lang="en-US" b="1" dirty="0">
                <a:solidFill>
                  <a:srgbClr val="20409A"/>
                </a:solidFill>
              </a:rPr>
              <a:t>, </a:t>
            </a:r>
            <a:r>
              <a:rPr lang="en-US" b="1" i="1" dirty="0" err="1">
                <a:solidFill>
                  <a:srgbClr val="20409A"/>
                </a:solidFill>
              </a:rPr>
              <a:t>nper</a:t>
            </a:r>
            <a:r>
              <a:rPr lang="en-US" b="1" dirty="0">
                <a:solidFill>
                  <a:srgbClr val="20409A"/>
                </a:solidFill>
              </a:rPr>
              <a:t>, </a:t>
            </a:r>
            <a:r>
              <a:rPr lang="en-US" b="1" i="1" dirty="0" err="1">
                <a:solidFill>
                  <a:srgbClr val="20409A"/>
                </a:solidFill>
              </a:rPr>
              <a:t>pmt</a:t>
            </a:r>
            <a:r>
              <a:rPr lang="en-US" b="1" dirty="0">
                <a:solidFill>
                  <a:srgbClr val="20409A"/>
                </a:solidFill>
              </a:rPr>
              <a:t>[, </a:t>
            </a:r>
            <a:r>
              <a:rPr lang="en-US" b="1" i="1" dirty="0" err="1">
                <a:solidFill>
                  <a:srgbClr val="20409A"/>
                </a:solidFill>
              </a:rPr>
              <a:t>pv</a:t>
            </a:r>
            <a:r>
              <a:rPr lang="en-US" b="1" dirty="0">
                <a:solidFill>
                  <a:srgbClr val="20409A"/>
                </a:solidFill>
              </a:rPr>
              <a:t>=0][, </a:t>
            </a:r>
            <a:r>
              <a:rPr lang="en-US" b="1" i="1" dirty="0">
                <a:solidFill>
                  <a:srgbClr val="20409A"/>
                </a:solidFill>
              </a:rPr>
              <a:t>type</a:t>
            </a:r>
            <a:r>
              <a:rPr lang="en-US" b="1" dirty="0">
                <a:solidFill>
                  <a:srgbClr val="20409A"/>
                </a:solidFill>
              </a:rPr>
              <a:t>=0])</a:t>
            </a:r>
          </a:p>
          <a:p>
            <a:pPr lvl="1"/>
            <a:endParaRPr lang="en-US" dirty="0" smtClean="0"/>
          </a:p>
          <a:p>
            <a:pPr lvl="1"/>
            <a:endParaRPr lang="en-US" dirty="0"/>
          </a:p>
          <a:p>
            <a:pPr lvl="1"/>
            <a:endParaRPr lang="en-US" dirty="0"/>
          </a:p>
        </p:txBody>
      </p:sp>
      <p:sp>
        <p:nvSpPr>
          <p:cNvPr id="5" name="Footer Placeholder 4"/>
          <p:cNvSpPr>
            <a:spLocks noGrp="1"/>
          </p:cNvSpPr>
          <p:nvPr>
            <p:ph type="ftr" sz="quarter" idx="10"/>
          </p:nvPr>
        </p:nvSpPr>
        <p:spPr/>
        <p:txBody>
          <a:bodyPr/>
          <a:lstStyle/>
          <a:p>
            <a:r>
              <a:rPr lang="en-US" smtClean="0"/>
              <a:t>New Perspectives on Microsoft Excel 2013</a:t>
            </a:r>
            <a:endParaRPr lang="en-US"/>
          </a:p>
        </p:txBody>
      </p:sp>
      <p:sp>
        <p:nvSpPr>
          <p:cNvPr id="6" name="Slide Number Placeholder 5"/>
          <p:cNvSpPr>
            <a:spLocks noGrp="1"/>
          </p:cNvSpPr>
          <p:nvPr>
            <p:ph type="sldNum" sz="quarter" idx="11"/>
          </p:nvPr>
        </p:nvSpPr>
        <p:spPr/>
        <p:txBody>
          <a:bodyPr/>
          <a:lstStyle/>
          <a:p>
            <a:pPr>
              <a:defRPr/>
            </a:pPr>
            <a:fld id="{37246801-7936-44B4-B295-F90616D4DC41}" type="slidenum">
              <a:rPr lang="en-US"/>
              <a:pPr>
                <a:defRPr/>
              </a:pPr>
              <a:t>9</a:t>
            </a:fld>
            <a:endParaRPr lang="en-US"/>
          </a:p>
        </p:txBody>
      </p:sp>
    </p:spTree>
    <p:extLst>
      <p:ext uri="{BB962C8B-B14F-4D97-AF65-F5344CB8AC3E}">
        <p14:creationId xmlns:p14="http://schemas.microsoft.com/office/powerpoint/2010/main" xmlns="" val="55637131"/>
      </p:ext>
    </p:extLst>
  </p:cSld>
  <p:clrMapOvr>
    <a:masterClrMapping/>
  </p:clrMapOvr>
  <p:transition>
    <p:random/>
  </p:transition>
  <p:timing>
    <p:tnLst>
      <p:par>
        <p:cTn id="1" dur="indefinite" restart="never" nodeType="tmRoot"/>
      </p:par>
    </p:tnLst>
  </p:timing>
</p:sld>
</file>

<file path=ppt/theme/theme1.xml><?xml version="1.0" encoding="utf-8"?>
<a:theme xmlns:a="http://schemas.openxmlformats.org/drawingml/2006/main" name="2_Office Theme">
  <a:themeElements>
    <a:clrScheme name="2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2_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WindowsVista</Template>
  <TotalTime>0</TotalTime>
  <Words>3145</Words>
  <Application>Microsoft Office PowerPoint</Application>
  <PresentationFormat>On-screen Show (4:3)</PresentationFormat>
  <Paragraphs>467</Paragraphs>
  <Slides>66</Slides>
  <Notes>66</Notes>
  <HiddenSlides>0</HiddenSlides>
  <MMClips>0</MMClips>
  <ScaleCrop>false</ScaleCrop>
  <HeadingPairs>
    <vt:vector size="4" baseType="variant">
      <vt:variant>
        <vt:lpstr>Theme</vt:lpstr>
      </vt:variant>
      <vt:variant>
        <vt:i4>1</vt:i4>
      </vt:variant>
      <vt:variant>
        <vt:lpstr>Slide Titles</vt:lpstr>
      </vt:variant>
      <vt:variant>
        <vt:i4>66</vt:i4>
      </vt:variant>
    </vt:vector>
  </HeadingPairs>
  <TitlesOfParts>
    <vt:vector size="67" baseType="lpstr">
      <vt:lpstr>2_Office Theme</vt:lpstr>
      <vt:lpstr>Tutorial 9: Exploring Financial Tools and Functions</vt:lpstr>
      <vt:lpstr>Objectives</vt:lpstr>
      <vt:lpstr>Objectives</vt:lpstr>
      <vt:lpstr>Visual Overview: Loan and Investment Functions</vt:lpstr>
      <vt:lpstr>Visual Overview: Loan and Investment Functions</vt:lpstr>
      <vt:lpstr>Calculating Borrowing Costs</vt:lpstr>
      <vt:lpstr>Calculating Borrowing Costs</vt:lpstr>
      <vt:lpstr>Calculating Borrowing Costs</vt:lpstr>
      <vt:lpstr>Calculating Borrowing Costs</vt:lpstr>
      <vt:lpstr>Calculating Borrowing Costs</vt:lpstr>
      <vt:lpstr>Calculating Borrowing Costs</vt:lpstr>
      <vt:lpstr>Calculating Borrowing Costs</vt:lpstr>
      <vt:lpstr>Calculating Borrowing Costs</vt:lpstr>
      <vt:lpstr>Creating an Amortization Schedule</vt:lpstr>
      <vt:lpstr>Creating an Amortization Schedule</vt:lpstr>
      <vt:lpstr>Creating an Amortization Schedule</vt:lpstr>
      <vt:lpstr>Creating an Amortization Schedule</vt:lpstr>
      <vt:lpstr>Creating an Amortization Schedule</vt:lpstr>
      <vt:lpstr>Creating an Amortization Schedule</vt:lpstr>
      <vt:lpstr>Creating an Amortization Schedule</vt:lpstr>
      <vt:lpstr>Creating an Amortization Schedule</vt:lpstr>
      <vt:lpstr>Visual Overview: Income Statement and Depreciation</vt:lpstr>
      <vt:lpstr>Visual Overview: Income Statement and Depreciation</vt:lpstr>
      <vt:lpstr>Projecting Future  Income and Expenses</vt:lpstr>
      <vt:lpstr>Projecting Future  Income and Expenses</vt:lpstr>
      <vt:lpstr>Projecting Future  Income and Expenses</vt:lpstr>
      <vt:lpstr>Projecting Future  Income and Expenses</vt:lpstr>
      <vt:lpstr>Projecting Future  Income and Expenses</vt:lpstr>
      <vt:lpstr>Projecting Future  Income and Expenses</vt:lpstr>
      <vt:lpstr>Projecting Future  Income and Expenses</vt:lpstr>
      <vt:lpstr>Projecting Future  Income and Expenses</vt:lpstr>
      <vt:lpstr>Projecting Future  Income and Expenses</vt:lpstr>
      <vt:lpstr>Calculating Depreciation of Assets</vt:lpstr>
      <vt:lpstr>Calculating Depreciation of Assets</vt:lpstr>
      <vt:lpstr>Calculating Depreciation of Assets</vt:lpstr>
      <vt:lpstr>Calculating Depreciation of Assets</vt:lpstr>
      <vt:lpstr>Calculating Depreciation of Assets</vt:lpstr>
      <vt:lpstr>Calculating Depreciation of Assets</vt:lpstr>
      <vt:lpstr>Calculating Depreciation of Assets</vt:lpstr>
      <vt:lpstr>Calculating Depreciation of Assets</vt:lpstr>
      <vt:lpstr>Calculating Depreciation of Assets</vt:lpstr>
      <vt:lpstr>Adding Taxes and Interest Expenses to an Income Statement</vt:lpstr>
      <vt:lpstr>Visual Overview: NPV and IRR Functions and Auditing</vt:lpstr>
      <vt:lpstr>Visual Overview: NPV and IRR Functions and Auditing</vt:lpstr>
      <vt:lpstr>Calculating Interest Rates  with the RATE function</vt:lpstr>
      <vt:lpstr>Calculating Interest Rates  with the RATE function</vt:lpstr>
      <vt:lpstr>Calculating Interest Rates  with the RATE function</vt:lpstr>
      <vt:lpstr>Viewing the Payback Period of an Investment</vt:lpstr>
      <vt:lpstr>Calculating Net Present Value</vt:lpstr>
      <vt:lpstr>Calculating Net Present Value</vt:lpstr>
      <vt:lpstr>Calculating Net Present Value</vt:lpstr>
      <vt:lpstr>Calculating the  Internal Rate of Return</vt:lpstr>
      <vt:lpstr>Calculating the  Internal Rate of Return</vt:lpstr>
      <vt:lpstr>Calculating the  Internal Rate of Return </vt:lpstr>
      <vt:lpstr>Calculating the Internal Rate of Return</vt:lpstr>
      <vt:lpstr>Calculating the  Internal Rate of Return </vt:lpstr>
      <vt:lpstr>Calculating the  Internal Rate of Return </vt:lpstr>
      <vt:lpstr>Auditing a Workbook</vt:lpstr>
      <vt:lpstr>Auditing a Workbook</vt:lpstr>
      <vt:lpstr>Auditing a Workbook</vt:lpstr>
      <vt:lpstr>Auditing a Workbook</vt:lpstr>
      <vt:lpstr>Auditing a Workbook</vt:lpstr>
      <vt:lpstr>Auditing a Workbook</vt:lpstr>
      <vt:lpstr>Auditing a Workbook</vt:lpstr>
      <vt:lpstr>Auditing a Workbook</vt:lpstr>
      <vt:lpstr>Auditing a Workbook</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2013-10-21T14:48:05Z</dcterms:created>
  <dcterms:modified xsi:type="dcterms:W3CDTF">2013-10-21T14:48:12Z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