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67"/>
  </p:notesMasterIdLst>
  <p:handoutMasterIdLst>
    <p:handoutMasterId r:id="rId68"/>
  </p:handoutMasterIdLst>
  <p:sldIdLst>
    <p:sldId id="290" r:id="rId2"/>
    <p:sldId id="291" r:id="rId3"/>
    <p:sldId id="292" r:id="rId4"/>
    <p:sldId id="330" r:id="rId5"/>
    <p:sldId id="381" r:id="rId6"/>
    <p:sldId id="382" r:id="rId7"/>
    <p:sldId id="370" r:id="rId8"/>
    <p:sldId id="371" r:id="rId9"/>
    <p:sldId id="389" r:id="rId10"/>
    <p:sldId id="372" r:id="rId11"/>
    <p:sldId id="373" r:id="rId12"/>
    <p:sldId id="374" r:id="rId13"/>
    <p:sldId id="375" r:id="rId14"/>
    <p:sldId id="376" r:id="rId15"/>
    <p:sldId id="390" r:id="rId16"/>
    <p:sldId id="377" r:id="rId17"/>
    <p:sldId id="391" r:id="rId18"/>
    <p:sldId id="378" r:id="rId19"/>
    <p:sldId id="309" r:id="rId20"/>
    <p:sldId id="310" r:id="rId21"/>
    <p:sldId id="342" r:id="rId22"/>
    <p:sldId id="343" r:id="rId23"/>
    <p:sldId id="344" r:id="rId24"/>
    <p:sldId id="383" r:id="rId25"/>
    <p:sldId id="345" r:id="rId26"/>
    <p:sldId id="346" r:id="rId27"/>
    <p:sldId id="347" r:id="rId28"/>
    <p:sldId id="348" r:id="rId29"/>
    <p:sldId id="392" r:id="rId30"/>
    <p:sldId id="349" r:id="rId31"/>
    <p:sldId id="350" r:id="rId32"/>
    <p:sldId id="384" r:id="rId33"/>
    <p:sldId id="395" r:id="rId34"/>
    <p:sldId id="385" r:id="rId35"/>
    <p:sldId id="394" r:id="rId36"/>
    <p:sldId id="352" r:id="rId37"/>
    <p:sldId id="388" r:id="rId38"/>
    <p:sldId id="387" r:id="rId39"/>
    <p:sldId id="393" r:id="rId40"/>
    <p:sldId id="326" r:id="rId41"/>
    <p:sldId id="327" r:id="rId42"/>
    <p:sldId id="355" r:id="rId43"/>
    <p:sldId id="356" r:id="rId44"/>
    <p:sldId id="357" r:id="rId45"/>
    <p:sldId id="396" r:id="rId46"/>
    <p:sldId id="397" r:id="rId47"/>
    <p:sldId id="398" r:id="rId48"/>
    <p:sldId id="359" r:id="rId49"/>
    <p:sldId id="360" r:id="rId50"/>
    <p:sldId id="399" r:id="rId51"/>
    <p:sldId id="361" r:id="rId52"/>
    <p:sldId id="362" r:id="rId53"/>
    <p:sldId id="363" r:id="rId54"/>
    <p:sldId id="400" r:id="rId55"/>
    <p:sldId id="401" r:id="rId56"/>
    <p:sldId id="365" r:id="rId57"/>
    <p:sldId id="369" r:id="rId58"/>
    <p:sldId id="402" r:id="rId59"/>
    <p:sldId id="403" r:id="rId60"/>
    <p:sldId id="366" r:id="rId61"/>
    <p:sldId id="367" r:id="rId62"/>
    <p:sldId id="368" r:id="rId63"/>
    <p:sldId id="404" r:id="rId64"/>
    <p:sldId id="405" r:id="rId65"/>
    <p:sldId id="406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442"/>
    <a:srgbClr val="48AC4D"/>
    <a:srgbClr val="F85C1E"/>
    <a:srgbClr val="20409A"/>
    <a:srgbClr val="60C452"/>
    <a:srgbClr val="CC0099"/>
    <a:srgbClr val="CC3399"/>
    <a:srgbClr val="FFFF00"/>
    <a:srgbClr val="CC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98" autoAdjust="0"/>
  </p:normalViewPr>
  <p:slideViewPr>
    <p:cSldViewPr>
      <p:cViewPr>
        <p:scale>
          <a:sx n="80" d="100"/>
          <a:sy n="80" d="100"/>
        </p:scale>
        <p:origin x="-86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rgbClr val="3E9442"/>
                </a:solidFill>
                <a:latin typeface="Franklin Gothic Medium" pitchFamily="34" charset="0"/>
              </a:rPr>
              <a:t>Microsoft  Excel  2013</a:t>
            </a:r>
            <a:endParaRPr lang="en-US" sz="6000" dirty="0">
              <a:solidFill>
                <a:srgbClr val="3E944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8862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E9442"/>
                </a:solidFill>
              </a:rPr>
              <a:t>®</a:t>
            </a:r>
            <a:endParaRPr lang="en-US" dirty="0">
              <a:solidFill>
                <a:srgbClr val="3E944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59436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E944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3451" b="6899"/>
          <a:stretch>
            <a:fillRect/>
          </a:stretch>
        </p:blipFill>
        <p:spPr bwMode="auto">
          <a:xfrm>
            <a:off x="0" y="2819400"/>
            <a:ext cx="91439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Tutorial 7: </a:t>
            </a:r>
            <a:br>
              <a:rPr lang="en-US" sz="4400" dirty="0" smtClean="0"/>
            </a:br>
            <a:r>
              <a:rPr lang="en-US" sz="4400" dirty="0" smtClean="0"/>
              <a:t>Developing an Excel Application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799426853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Cells and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676400"/>
          </a:xfrm>
        </p:spPr>
        <p:txBody>
          <a:bodyPr/>
          <a:lstStyle/>
          <a:p>
            <a:r>
              <a:rPr lang="en-US" dirty="0" smtClean="0"/>
              <a:t>Using the Name Box to Create Defined Names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Name box is a quick way to create a defined name for a selected cell or </a:t>
            </a:r>
            <a:r>
              <a:rPr lang="en-US" dirty="0" smtClean="0"/>
              <a:t>range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 descr="Fig07-0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352800"/>
            <a:ext cx="8001000" cy="164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14154004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Cells and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895600"/>
          </a:xfrm>
        </p:spPr>
        <p:txBody>
          <a:bodyPr/>
          <a:lstStyle/>
          <a:p>
            <a:r>
              <a:rPr lang="en-US" dirty="0" smtClean="0"/>
              <a:t>Selecting Cells and Ranges by Their Defined Names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Name box displays all of the defined names in a </a:t>
            </a:r>
            <a:r>
              <a:rPr lang="en-US" dirty="0" smtClean="0"/>
              <a:t>workbook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a </a:t>
            </a:r>
            <a:r>
              <a:rPr lang="en-US" dirty="0" smtClean="0"/>
              <a:t>name in </a:t>
            </a:r>
            <a:r>
              <a:rPr lang="en-US" dirty="0"/>
              <a:t>the Name box list to quickly select the cell or range referenced by that </a:t>
            </a:r>
            <a:r>
              <a:rPr lang="en-US" dirty="0" smtClean="0"/>
              <a:t>name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4977" y="4191000"/>
            <a:ext cx="585404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09837668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Cells and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Defined Names by Selection</a:t>
            </a:r>
          </a:p>
          <a:p>
            <a:pPr lvl="1"/>
            <a:r>
              <a:rPr lang="en-US" dirty="0" smtClean="0"/>
              <a:t>Quickly </a:t>
            </a:r>
            <a:r>
              <a:rPr lang="en-US" dirty="0"/>
              <a:t>define names without typing them if the data is organized as </a:t>
            </a:r>
            <a:r>
              <a:rPr lang="en-US" dirty="0" smtClean="0"/>
              <a:t>a structured </a:t>
            </a:r>
            <a:r>
              <a:rPr lang="en-US" dirty="0"/>
              <a:t>range of data with labels in the first or last column, or in the top or </a:t>
            </a:r>
            <a:r>
              <a:rPr lang="en-US" dirty="0" smtClean="0"/>
              <a:t>bottom row</a:t>
            </a:r>
          </a:p>
          <a:p>
            <a:pPr lvl="1"/>
            <a:r>
              <a:rPr lang="en-US" dirty="0" smtClean="0"/>
              <a:t>Defined </a:t>
            </a:r>
            <a:r>
              <a:rPr lang="en-US" dirty="0"/>
              <a:t>names are based on the row or column </a:t>
            </a:r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497541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Cells and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Editing and Deleting Defined Names</a:t>
            </a:r>
          </a:p>
          <a:p>
            <a:pPr lvl="1"/>
            <a:r>
              <a:rPr lang="en-US" dirty="0" smtClean="0"/>
              <a:t>The Name </a:t>
            </a:r>
            <a:r>
              <a:rPr lang="en-US" dirty="0"/>
              <a:t>Manager dialog box lists all of the names currently defined in the </a:t>
            </a:r>
            <a:r>
              <a:rPr lang="en-US" dirty="0" smtClean="0"/>
              <a:t>workbook, including </a:t>
            </a:r>
            <a:r>
              <a:rPr lang="en-US" dirty="0"/>
              <a:t>Excel table </a:t>
            </a:r>
            <a:r>
              <a:rPr lang="en-US" dirty="0" smtClean="0"/>
              <a:t>names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addition to the name, it identifies the current </a:t>
            </a:r>
            <a:r>
              <a:rPr lang="en-US" dirty="0" smtClean="0"/>
              <a:t>value for </a:t>
            </a:r>
            <a:r>
              <a:rPr lang="en-US" dirty="0"/>
              <a:t>that name as well as the worksheet and cell or range it </a:t>
            </a:r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Use the Name </a:t>
            </a:r>
            <a:r>
              <a:rPr lang="en-US" dirty="0"/>
              <a:t>Manager dialog box to create a new name, edit or delete existing names, </a:t>
            </a:r>
            <a:r>
              <a:rPr lang="en-US" dirty="0" smtClean="0"/>
              <a:t>and filter </a:t>
            </a:r>
            <a:r>
              <a:rPr lang="en-US" dirty="0"/>
              <a:t>the list of </a:t>
            </a:r>
            <a:r>
              <a:rPr lang="en-US" dirty="0" smtClean="0"/>
              <a:t>names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112505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Cells and Ranges</a:t>
            </a:r>
            <a:endParaRPr lang="en-US" dirty="0"/>
          </a:p>
        </p:txBody>
      </p:sp>
      <p:pic>
        <p:nvPicPr>
          <p:cNvPr id="6" name="Content Placeholder 5" descr="Fig07-05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905000"/>
            <a:ext cx="8001000" cy="3567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519369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Cells and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Paste Names </a:t>
            </a:r>
            <a:r>
              <a:rPr lang="en-US" dirty="0" smtClean="0"/>
              <a:t>Command</a:t>
            </a:r>
          </a:p>
          <a:p>
            <a:pPr lvl="1"/>
            <a:r>
              <a:rPr lang="en-US" dirty="0"/>
              <a:t>When a workbook contains many defined names, it can be helpful to list all of </a:t>
            </a:r>
            <a:r>
              <a:rPr lang="en-US" dirty="0" smtClean="0"/>
              <a:t>the defined </a:t>
            </a:r>
            <a:r>
              <a:rPr lang="en-US" dirty="0"/>
              <a:t>names and their corresponding cell addresses in the workbook’s </a:t>
            </a:r>
            <a:r>
              <a:rPr lang="en-US" dirty="0" smtClean="0"/>
              <a:t>documentation</a:t>
            </a:r>
            <a:endParaRPr lang="en-US" dirty="0"/>
          </a:p>
          <a:p>
            <a:pPr lvl="1"/>
            <a:r>
              <a:rPr lang="en-US" dirty="0"/>
              <a:t>You can generate a list of names using the Paste Names </a:t>
            </a:r>
            <a:r>
              <a:rPr lang="en-US" dirty="0" smtClean="0"/>
              <a:t>command</a:t>
            </a:r>
          </a:p>
          <a:p>
            <a:pPr lvl="1"/>
            <a:r>
              <a:rPr lang="en-US" dirty="0"/>
              <a:t>If you edit a defined name or add a new defined name, the list of defined </a:t>
            </a:r>
            <a:r>
              <a:rPr lang="en-US" dirty="0" smtClean="0"/>
              <a:t>names and </a:t>
            </a:r>
            <a:r>
              <a:rPr lang="en-US" dirty="0"/>
              <a:t>their addresses in the Documentation worksheet is not </a:t>
            </a:r>
            <a:r>
              <a:rPr lang="en-US" dirty="0" smtClean="0"/>
              <a:t>updated; you </a:t>
            </a:r>
            <a:r>
              <a:rPr lang="en-US" dirty="0"/>
              <a:t>must paste </a:t>
            </a:r>
            <a:r>
              <a:rPr lang="en-US" dirty="0" smtClean="0"/>
              <a:t>the list </a:t>
            </a:r>
            <a:r>
              <a:rPr lang="en-US" dirty="0"/>
              <a:t>again to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801111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Defined Names in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create more descriptive formulas by using defined names instead of cell </a:t>
            </a:r>
            <a:r>
              <a:rPr lang="en-US" dirty="0" smtClean="0"/>
              <a:t>or range </a:t>
            </a:r>
            <a:r>
              <a:rPr lang="en-US" dirty="0"/>
              <a:t>references in </a:t>
            </a:r>
            <a:r>
              <a:rPr lang="en-US" dirty="0" smtClean="0"/>
              <a:t>formulas </a:t>
            </a:r>
          </a:p>
          <a:p>
            <a:r>
              <a:rPr lang="en-US" dirty="0" smtClean="0"/>
              <a:t>Range </a:t>
            </a:r>
            <a:r>
              <a:rPr lang="en-US" dirty="0"/>
              <a:t>references in formulas are not updated with their </a:t>
            </a:r>
            <a:r>
              <a:rPr lang="en-US" dirty="0" smtClean="0"/>
              <a:t>defined names; if </a:t>
            </a:r>
            <a:r>
              <a:rPr lang="en-US" dirty="0"/>
              <a:t>you enter a range reference in a formula, its corresponding defined </a:t>
            </a:r>
            <a:r>
              <a:rPr lang="en-US" dirty="0" smtClean="0"/>
              <a:t>name does </a:t>
            </a:r>
            <a:r>
              <a:rPr lang="en-US" dirty="0"/>
              <a:t>not automatically replace the range reference in the formula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718232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Defined Names in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names make formulas simpler to enter and </a:t>
            </a:r>
            <a:r>
              <a:rPr lang="en-US" dirty="0" smtClean="0"/>
              <a:t>understand</a:t>
            </a:r>
          </a:p>
          <a:p>
            <a:r>
              <a:rPr lang="en-US" dirty="0" smtClean="0"/>
              <a:t>To </a:t>
            </a:r>
            <a:r>
              <a:rPr lang="en-US" dirty="0"/>
              <a:t>use a </a:t>
            </a:r>
            <a:r>
              <a:rPr lang="en-US" dirty="0" smtClean="0"/>
              <a:t>defined name </a:t>
            </a:r>
            <a:r>
              <a:rPr lang="en-US" dirty="0"/>
              <a:t>in a </a:t>
            </a:r>
            <a:r>
              <a:rPr lang="en-US" dirty="0" smtClean="0"/>
              <a:t>formula:</a:t>
            </a:r>
          </a:p>
          <a:p>
            <a:pPr lvl="1"/>
            <a:r>
              <a:rPr lang="en-US" dirty="0" smtClean="0"/>
              <a:t>Enter </a:t>
            </a:r>
            <a:r>
              <a:rPr lang="en-US" dirty="0"/>
              <a:t>the formula as </a:t>
            </a:r>
            <a:r>
              <a:rPr lang="en-US" dirty="0" smtClean="0"/>
              <a:t>usual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you type a defined name in </a:t>
            </a:r>
            <a:r>
              <a:rPr lang="en-US" dirty="0" smtClean="0"/>
              <a:t>a formula</a:t>
            </a:r>
            <a:r>
              <a:rPr lang="en-US" dirty="0"/>
              <a:t>, the Formula AutoComplete box appears, listing functions and defined </a:t>
            </a:r>
            <a:r>
              <a:rPr lang="en-US" dirty="0" smtClean="0"/>
              <a:t>names that </a:t>
            </a:r>
            <a:r>
              <a:rPr lang="en-US" dirty="0"/>
              <a:t>begin with the letters you </a:t>
            </a:r>
            <a:r>
              <a:rPr lang="en-US" dirty="0" smtClean="0"/>
              <a:t>typed</a:t>
            </a:r>
            <a:endParaRPr lang="en-US" dirty="0"/>
          </a:p>
          <a:p>
            <a:pPr lvl="1"/>
            <a:r>
              <a:rPr lang="en-US" dirty="0"/>
              <a:t>You can double-click the name you want in the Formula AutoComplete box or </a:t>
            </a:r>
            <a:r>
              <a:rPr lang="en-US" dirty="0" smtClean="0"/>
              <a:t>press the </a:t>
            </a:r>
            <a:r>
              <a:rPr lang="en-US" dirty="0"/>
              <a:t>Tab </a:t>
            </a:r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406019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/>
              <a:t>Defined Names </a:t>
            </a:r>
            <a:r>
              <a:rPr lang="en-US" dirty="0" smtClean="0"/>
              <a:t>in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Defined Names to Existing Formulas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might name cells after creating formulas in the </a:t>
            </a:r>
            <a:r>
              <a:rPr lang="en-US" dirty="0" smtClean="0"/>
              <a:t>worksheet</a:t>
            </a:r>
            <a:r>
              <a:rPr lang="en-US" dirty="0"/>
              <a:t> </a:t>
            </a:r>
            <a:r>
              <a:rPr lang="en-US" dirty="0" smtClean="0"/>
              <a:t>or you might not use the names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defined names are not automatically substituted for the cell addresses </a:t>
            </a:r>
            <a:r>
              <a:rPr lang="en-US" dirty="0" smtClean="0"/>
              <a:t>in a </a:t>
            </a:r>
            <a:r>
              <a:rPr lang="en-US" dirty="0"/>
              <a:t>formula, you can replace cell addresses in existing formulas in the worksheet </a:t>
            </a:r>
            <a:r>
              <a:rPr lang="en-US" dirty="0" smtClean="0"/>
              <a:t>with their </a:t>
            </a:r>
            <a:r>
              <a:rPr lang="en-US" dirty="0"/>
              <a:t>defined names to make the formulas more </a:t>
            </a:r>
            <a:r>
              <a:rPr lang="en-US" dirty="0" smtClean="0"/>
              <a:t>understandable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407692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572B6-E7FA-4125-9EF6-1EC29345E40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1745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Visual Overview: </a:t>
            </a:r>
            <a:br>
              <a:rPr lang="en-US" dirty="0" smtClean="0"/>
            </a:br>
            <a:r>
              <a:rPr lang="en-US" dirty="0" smtClean="0"/>
              <a:t>Data Validation and Protection</a:t>
            </a:r>
          </a:p>
        </p:txBody>
      </p:sp>
      <p:pic>
        <p:nvPicPr>
          <p:cNvPr id="6" name="Picture 5" descr="Fig07_pgEX40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860" y="1219200"/>
            <a:ext cx="500428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02591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97D1E-51E1-4630-9D7B-9EB75C46F37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289" name="Rectangle 1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2290" name="Rectangle 1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Create an application</a:t>
            </a:r>
          </a:p>
          <a:p>
            <a:r>
              <a:rPr lang="en-US" dirty="0" smtClean="0"/>
              <a:t>Create</a:t>
            </a:r>
            <a:r>
              <a:rPr lang="en-US" dirty="0"/>
              <a:t>, edit, and </a:t>
            </a:r>
            <a:r>
              <a:rPr lang="en-US" dirty="0" smtClean="0"/>
              <a:t>delete defined </a:t>
            </a:r>
            <a:r>
              <a:rPr lang="en-US" dirty="0"/>
              <a:t>names for cells </a:t>
            </a:r>
            <a:r>
              <a:rPr lang="en-US" dirty="0" smtClean="0"/>
              <a:t>and ranges</a:t>
            </a:r>
            <a:endParaRPr lang="en-US" dirty="0"/>
          </a:p>
          <a:p>
            <a:r>
              <a:rPr lang="en-US" dirty="0" smtClean="0"/>
              <a:t>Paste </a:t>
            </a:r>
            <a:r>
              <a:rPr lang="en-US" dirty="0"/>
              <a:t>a list of defined </a:t>
            </a:r>
            <a:r>
              <a:rPr lang="en-US" dirty="0" smtClean="0"/>
              <a:t>names as </a:t>
            </a:r>
            <a:r>
              <a:rPr lang="en-US" dirty="0"/>
              <a:t>documentation</a:t>
            </a:r>
          </a:p>
          <a:p>
            <a:r>
              <a:rPr lang="en-US" dirty="0" smtClean="0"/>
              <a:t>Use </a:t>
            </a:r>
            <a:r>
              <a:rPr lang="en-US" dirty="0"/>
              <a:t>defined names </a:t>
            </a:r>
            <a:r>
              <a:rPr lang="en-US" dirty="0" smtClean="0"/>
              <a:t>in formulas</a:t>
            </a:r>
            <a:endParaRPr lang="en-US" dirty="0"/>
          </a:p>
          <a:p>
            <a:r>
              <a:rPr lang="en-US" dirty="0" smtClean="0"/>
              <a:t>Add </a:t>
            </a:r>
            <a:r>
              <a:rPr lang="en-US" dirty="0"/>
              <a:t>defined names </a:t>
            </a:r>
            <a:r>
              <a:rPr lang="en-US" dirty="0" smtClean="0"/>
              <a:t>to existing </a:t>
            </a:r>
            <a:r>
              <a:rPr lang="en-US" dirty="0"/>
              <a:t>formulas</a:t>
            </a:r>
            <a:endParaRPr lang="en-US" dirty="0" smtClean="0"/>
          </a:p>
        </p:txBody>
      </p:sp>
      <p:sp>
        <p:nvSpPr>
          <p:cNvPr id="15363" name="Footer Placeholder 3"/>
          <p:cNvSpPr txBox="1">
            <a:spLocks noGrp="1"/>
          </p:cNvSpPr>
          <p:nvPr/>
        </p:nvSpPr>
        <p:spPr bwMode="auto">
          <a:xfrm>
            <a:off x="0" y="6400800"/>
            <a:ext cx="822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2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8384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7D6BEC-AF4C-443C-9846-AD80C272B50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2769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Visual Overview: </a:t>
            </a:r>
            <a:br>
              <a:rPr lang="en-US" dirty="0"/>
            </a:br>
            <a:r>
              <a:rPr lang="en-US" dirty="0"/>
              <a:t>Data Validation and Protection</a:t>
            </a:r>
            <a:endParaRPr lang="en-US" dirty="0" smtClean="0"/>
          </a:p>
        </p:txBody>
      </p:sp>
      <p:pic>
        <p:nvPicPr>
          <p:cNvPr id="6" name="Picture 5" descr="Fig07_pgEX40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151" y="1219200"/>
            <a:ext cx="487569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693922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Data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</a:t>
            </a:r>
            <a:r>
              <a:rPr lang="en-US" sz="2800" dirty="0"/>
              <a:t>ensure that correct data is entered </a:t>
            </a:r>
            <a:r>
              <a:rPr lang="en-US" sz="2800" dirty="0" smtClean="0"/>
              <a:t>and stored </a:t>
            </a:r>
            <a:r>
              <a:rPr lang="en-US" sz="2800" dirty="0"/>
              <a:t>in a worksheet, you can use data </a:t>
            </a:r>
            <a:r>
              <a:rPr lang="en-US" sz="2800" dirty="0" smtClean="0"/>
              <a:t>validation</a:t>
            </a:r>
          </a:p>
          <a:p>
            <a:r>
              <a:rPr lang="en-US" sz="2800" dirty="0" smtClean="0"/>
              <a:t>Each </a:t>
            </a:r>
            <a:r>
              <a:rPr lang="en-US" sz="2800" b="1" dirty="0"/>
              <a:t>validation rule </a:t>
            </a:r>
            <a:r>
              <a:rPr lang="en-US" sz="2800" dirty="0"/>
              <a:t>defines </a:t>
            </a:r>
            <a:r>
              <a:rPr lang="en-US" sz="2800" dirty="0" smtClean="0"/>
              <a:t>criteria for </a:t>
            </a:r>
            <a:r>
              <a:rPr lang="en-US" sz="2800" dirty="0"/>
              <a:t>the data that can be entered and stored in a cell or </a:t>
            </a:r>
            <a:r>
              <a:rPr lang="en-US" sz="2800" dirty="0" smtClean="0"/>
              <a:t>range</a:t>
            </a:r>
          </a:p>
          <a:p>
            <a:r>
              <a:rPr lang="en-US" sz="2800" dirty="0" smtClean="0"/>
              <a:t>You </a:t>
            </a:r>
            <a:r>
              <a:rPr lang="en-US" sz="2800" dirty="0"/>
              <a:t>can </a:t>
            </a:r>
            <a:r>
              <a:rPr lang="en-US" sz="2800" dirty="0" smtClean="0"/>
              <a:t>add </a:t>
            </a:r>
            <a:r>
              <a:rPr lang="en-US" sz="2800" dirty="0"/>
              <a:t>input </a:t>
            </a:r>
            <a:r>
              <a:rPr lang="en-US" sz="2800" dirty="0" smtClean="0"/>
              <a:t>and error </a:t>
            </a:r>
            <a:r>
              <a:rPr lang="en-US" sz="2800" dirty="0"/>
              <a:t>alert messages for the user to that cell or </a:t>
            </a:r>
            <a:r>
              <a:rPr lang="en-US" sz="2800" dirty="0" smtClean="0"/>
              <a:t>range</a:t>
            </a:r>
          </a:p>
          <a:p>
            <a:r>
              <a:rPr lang="en-US" sz="2800" dirty="0" smtClean="0"/>
              <a:t>You </a:t>
            </a:r>
            <a:r>
              <a:rPr lang="en-US" sz="2800" dirty="0"/>
              <a:t>specify the validation </a:t>
            </a:r>
            <a:r>
              <a:rPr lang="en-US" sz="2800" dirty="0" smtClean="0"/>
              <a:t>criteria, the </a:t>
            </a:r>
            <a:r>
              <a:rPr lang="en-US" sz="2800" dirty="0"/>
              <a:t>input message, and the error alert for the active cell in the Data Validation dialog </a:t>
            </a:r>
            <a:r>
              <a:rPr lang="en-US" sz="2800" dirty="0" smtClean="0"/>
              <a:t>box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988148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Data Entry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905000"/>
          </a:xfrm>
        </p:spPr>
        <p:txBody>
          <a:bodyPr/>
          <a:lstStyle/>
          <a:p>
            <a:r>
              <a:rPr lang="en-US" dirty="0" smtClean="0"/>
              <a:t>Specifying Validation Criteria</a:t>
            </a:r>
          </a:p>
          <a:p>
            <a:pPr lvl="1"/>
            <a:r>
              <a:rPr lang="en-US" dirty="0" smtClean="0"/>
              <a:t>When creating a validation rule, you specify the type of data that is allowed as a list or range of acceptable values (called </a:t>
            </a:r>
            <a:r>
              <a:rPr lang="en-US" b="1" dirty="0" smtClean="0"/>
              <a:t>validation criteria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5" descr="Fig07-1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" y="3284111"/>
            <a:ext cx="8001000" cy="273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2807992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Data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an Error Alert Style and Message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error alert determines what happens after a user tries to make an invalid entry </a:t>
            </a:r>
            <a:r>
              <a:rPr lang="en-US" dirty="0" smtClean="0"/>
              <a:t>in a </a:t>
            </a:r>
            <a:r>
              <a:rPr lang="en-US" dirty="0"/>
              <a:t>cell that has a validation rule </a:t>
            </a:r>
            <a:r>
              <a:rPr lang="en-US" dirty="0" smtClean="0"/>
              <a:t>defined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three error alert styles </a:t>
            </a:r>
            <a:r>
              <a:rPr lang="en-US" dirty="0" smtClean="0"/>
              <a:t>are:</a:t>
            </a:r>
          </a:p>
          <a:p>
            <a:pPr lvl="2"/>
            <a:r>
              <a:rPr lang="en-US" sz="2500" dirty="0" smtClean="0"/>
              <a:t>Stop: Prevents </a:t>
            </a:r>
            <a:r>
              <a:rPr lang="en-US" sz="2500" dirty="0"/>
              <a:t>the entry from being stored in the </a:t>
            </a:r>
            <a:r>
              <a:rPr lang="en-US" sz="2500" dirty="0" smtClean="0"/>
              <a:t>cell</a:t>
            </a:r>
          </a:p>
          <a:p>
            <a:pPr lvl="2"/>
            <a:r>
              <a:rPr lang="en-US" sz="2500" dirty="0" smtClean="0"/>
              <a:t>Warning: Prevents </a:t>
            </a:r>
            <a:r>
              <a:rPr lang="en-US" sz="2500" dirty="0"/>
              <a:t>the entry from being stored in the cell unless the user </a:t>
            </a:r>
            <a:r>
              <a:rPr lang="en-US" sz="2500" dirty="0" smtClean="0"/>
              <a:t>overrides the </a:t>
            </a:r>
            <a:r>
              <a:rPr lang="en-US" sz="2500" dirty="0"/>
              <a:t>rejection and decides to continue using the </a:t>
            </a:r>
            <a:r>
              <a:rPr lang="en-US" sz="2500" dirty="0" smtClean="0"/>
              <a:t>data</a:t>
            </a:r>
          </a:p>
          <a:p>
            <a:pPr lvl="2"/>
            <a:r>
              <a:rPr lang="en-US" sz="2500" dirty="0" smtClean="0"/>
              <a:t>Information: Accepts the data </a:t>
            </a:r>
            <a:r>
              <a:rPr lang="en-US" sz="2500" dirty="0"/>
              <a:t>value entered, but allows the user to choose to cancel the data </a:t>
            </a:r>
            <a:r>
              <a:rPr lang="en-US" sz="2500" dirty="0" smtClean="0"/>
              <a:t>entry</a:t>
            </a:r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132856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Data Entry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928945"/>
            <a:ext cx="8001000" cy="335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20455994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Data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an Input Message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way to reduce the chance of a data-entry error is to display an input </a:t>
            </a:r>
            <a:r>
              <a:rPr lang="en-US" dirty="0" smtClean="0"/>
              <a:t>message when </a:t>
            </a:r>
            <a:r>
              <a:rPr lang="en-US" dirty="0"/>
              <a:t>a user makes the cell </a:t>
            </a:r>
            <a:r>
              <a:rPr lang="en-US" dirty="0" smtClean="0"/>
              <a:t>active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input message provides additional </a:t>
            </a:r>
            <a:r>
              <a:rPr lang="en-US" dirty="0" smtClean="0"/>
              <a:t>information about </a:t>
            </a:r>
            <a:r>
              <a:rPr lang="en-US" dirty="0"/>
              <a:t>the type of data allowed for that </a:t>
            </a:r>
            <a:r>
              <a:rPr lang="en-US" dirty="0" smtClean="0"/>
              <a:t>cell</a:t>
            </a:r>
          </a:p>
          <a:p>
            <a:pPr lvl="1"/>
            <a:r>
              <a:rPr lang="en-US" dirty="0" smtClean="0"/>
              <a:t>Input </a:t>
            </a:r>
            <a:r>
              <a:rPr lang="en-US" dirty="0"/>
              <a:t>messages appear as ScreenTips </a:t>
            </a:r>
            <a:r>
              <a:rPr lang="en-US" dirty="0" smtClean="0"/>
              <a:t>next to </a:t>
            </a:r>
            <a:r>
              <a:rPr lang="en-US" dirty="0"/>
              <a:t>the cell when the cell is </a:t>
            </a:r>
            <a:r>
              <a:rPr lang="en-US" dirty="0" smtClean="0"/>
              <a:t>selected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add an input message to a cell even if </a:t>
            </a:r>
            <a:r>
              <a:rPr lang="en-US" dirty="0" smtClean="0"/>
              <a:t>you don’t </a:t>
            </a:r>
            <a:r>
              <a:rPr lang="en-US" dirty="0"/>
              <a:t>set up a rule to validate the data in that </a:t>
            </a:r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505202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Data Entry</a:t>
            </a:r>
            <a:endParaRPr lang="en-US" dirty="0"/>
          </a:p>
        </p:txBody>
      </p:sp>
      <p:pic>
        <p:nvPicPr>
          <p:cNvPr id="6" name="Content Placeholder 5" descr="Fig07-19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905000"/>
            <a:ext cx="8001000" cy="325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99528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Data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List Validation Rule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the data validation feature to restrict a cell to accept only entries that </a:t>
            </a:r>
            <a:r>
              <a:rPr lang="en-US" dirty="0" smtClean="0"/>
              <a:t>are on </a:t>
            </a:r>
            <a:r>
              <a:rPr lang="en-US" dirty="0"/>
              <a:t>a list you </a:t>
            </a:r>
            <a:r>
              <a:rPr lang="en-US" dirty="0" smtClean="0"/>
              <a:t>create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the list of valid entries in the Data Validation </a:t>
            </a:r>
            <a:r>
              <a:rPr lang="en-US" dirty="0" smtClean="0"/>
              <a:t>dialog box </a:t>
            </a:r>
            <a:r>
              <a:rPr lang="en-US" dirty="0"/>
              <a:t>or </a:t>
            </a:r>
            <a:r>
              <a:rPr lang="en-US" dirty="0" smtClean="0"/>
              <a:t>use </a:t>
            </a:r>
            <a:r>
              <a:rPr lang="en-US" dirty="0"/>
              <a:t>a list of valid entries in a single column or </a:t>
            </a:r>
            <a:r>
              <a:rPr lang="en-US" dirty="0" smtClean="0"/>
              <a:t>row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you create </a:t>
            </a:r>
            <a:r>
              <a:rPr lang="en-US" dirty="0" smtClean="0"/>
              <a:t>a list </a:t>
            </a:r>
            <a:r>
              <a:rPr lang="en-US" dirty="0"/>
              <a:t>validation rule for a cell, a list box with the possible values appears when the </a:t>
            </a:r>
            <a:r>
              <a:rPr lang="en-US" dirty="0" smtClean="0"/>
              <a:t>user selects </a:t>
            </a:r>
            <a:r>
              <a:rPr lang="en-US" dirty="0"/>
              <a:t>the </a:t>
            </a:r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38657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Data Entry</a:t>
            </a:r>
            <a:endParaRPr lang="en-US" dirty="0"/>
          </a:p>
        </p:txBody>
      </p:sp>
      <p:pic>
        <p:nvPicPr>
          <p:cNvPr id="6" name="Content Placeholder 5" descr="Fig07-2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600200"/>
            <a:ext cx="8001000" cy="404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119779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Data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Data Validation Rules</a:t>
            </a:r>
          </a:p>
          <a:p>
            <a:pPr lvl="1"/>
            <a:r>
              <a:rPr lang="en-US" dirty="0" smtClean="0"/>
              <a:t>Test validation </a:t>
            </a:r>
            <a:r>
              <a:rPr lang="en-US" dirty="0"/>
              <a:t>rules by </a:t>
            </a:r>
            <a:r>
              <a:rPr lang="en-US" dirty="0" smtClean="0"/>
              <a:t>entering incorrect </a:t>
            </a:r>
            <a:r>
              <a:rPr lang="en-US" dirty="0"/>
              <a:t>values that violate the validation </a:t>
            </a:r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only way </a:t>
            </a:r>
            <a:r>
              <a:rPr lang="en-US" dirty="0" smtClean="0"/>
              <a:t>an error </a:t>
            </a:r>
            <a:r>
              <a:rPr lang="en-US" dirty="0"/>
              <a:t>occurs in cells that have a list validation is if an incorrect entry is typed or </a:t>
            </a:r>
            <a:r>
              <a:rPr lang="en-US" dirty="0" smtClean="0"/>
              <a:t>pasted in </a:t>
            </a:r>
            <a:r>
              <a:rPr lang="en-US" dirty="0"/>
              <a:t>the </a:t>
            </a:r>
            <a:r>
              <a:rPr lang="en-US" dirty="0" smtClean="0"/>
              <a:t>cell</a:t>
            </a:r>
          </a:p>
          <a:p>
            <a:pPr lvl="1"/>
            <a:r>
              <a:rPr lang="en-US" dirty="0" smtClean="0"/>
              <a:t>Entering </a:t>
            </a:r>
            <a:r>
              <a:rPr lang="en-US" dirty="0"/>
              <a:t>invalid data will ensure that validation rules work as </a:t>
            </a:r>
            <a:r>
              <a:rPr lang="en-US" dirty="0" smtClean="0"/>
              <a:t>expected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735782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A7-768D-4389-9B7F-ADD9598CB81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3313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3314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Create validation rules </a:t>
            </a:r>
            <a:r>
              <a:rPr lang="en-US" dirty="0" smtClean="0"/>
              <a:t>for data </a:t>
            </a:r>
            <a:r>
              <a:rPr lang="en-US" dirty="0"/>
              <a:t>entry</a:t>
            </a:r>
          </a:p>
          <a:p>
            <a:r>
              <a:rPr lang="en-US" dirty="0" smtClean="0"/>
              <a:t>Protect </a:t>
            </a:r>
            <a:r>
              <a:rPr lang="en-US" dirty="0"/>
              <a:t>the contents </a:t>
            </a:r>
            <a:r>
              <a:rPr lang="en-US" dirty="0" smtClean="0"/>
              <a:t>of worksheets </a:t>
            </a:r>
            <a:r>
              <a:rPr lang="en-US" dirty="0"/>
              <a:t>and workbooks</a:t>
            </a:r>
          </a:p>
          <a:p>
            <a:r>
              <a:rPr lang="en-US" dirty="0" smtClean="0"/>
              <a:t>Add</a:t>
            </a:r>
            <a:r>
              <a:rPr lang="en-US" dirty="0"/>
              <a:t>, edit, and </a:t>
            </a:r>
            <a:r>
              <a:rPr lang="en-US" dirty="0" smtClean="0"/>
              <a:t>delete comments</a:t>
            </a:r>
          </a:p>
        </p:txBody>
      </p:sp>
    </p:spTree>
    <p:extLst>
      <p:ext uri="{BB962C8B-B14F-4D97-AF65-F5344CB8AC3E}">
        <p14:creationId xmlns:p14="http://schemas.microsoft.com/office/powerpoint/2010/main" xmlns="" val="30185105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 Worksheet and a Workbook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Another way to minimize data-entry errors is to limit access to certain parts of </a:t>
            </a:r>
            <a:r>
              <a:rPr lang="en-US" sz="2800" dirty="0" smtClean="0"/>
              <a:t>the workbook </a:t>
            </a:r>
          </a:p>
          <a:p>
            <a:r>
              <a:rPr lang="en-US" sz="2800" dirty="0" smtClean="0"/>
              <a:t>Worksheet </a:t>
            </a:r>
            <a:r>
              <a:rPr lang="en-US" sz="2800" dirty="0"/>
              <a:t>protection prevents users from changing cell contents, </a:t>
            </a:r>
            <a:r>
              <a:rPr lang="en-US" sz="2800" dirty="0" smtClean="0"/>
              <a:t>such as </a:t>
            </a:r>
            <a:r>
              <a:rPr lang="en-US" sz="2800" dirty="0"/>
              <a:t>editing formulas in a </a:t>
            </a:r>
            <a:r>
              <a:rPr lang="en-US" sz="2800" dirty="0" smtClean="0"/>
              <a:t>worksheet</a:t>
            </a:r>
          </a:p>
          <a:p>
            <a:r>
              <a:rPr lang="en-US" sz="2800" dirty="0" smtClean="0"/>
              <a:t>Workbook </a:t>
            </a:r>
            <a:r>
              <a:rPr lang="en-US" sz="2800" dirty="0"/>
              <a:t>protection also prevents users </a:t>
            </a:r>
            <a:r>
              <a:rPr lang="en-US" sz="2800" dirty="0" smtClean="0"/>
              <a:t>from changing </a:t>
            </a:r>
            <a:r>
              <a:rPr lang="en-US" sz="2800" dirty="0"/>
              <a:t>the workbook’s organization, such as inserting or deleting worksheets in </a:t>
            </a:r>
            <a:r>
              <a:rPr lang="en-US" sz="2800" dirty="0" smtClean="0"/>
              <a:t>the workbook</a:t>
            </a:r>
          </a:p>
          <a:p>
            <a:r>
              <a:rPr lang="en-US" sz="2800" dirty="0" smtClean="0"/>
              <a:t>You </a:t>
            </a:r>
            <a:r>
              <a:rPr lang="en-US" sz="2800" dirty="0"/>
              <a:t>can </a:t>
            </a:r>
            <a:r>
              <a:rPr lang="en-US" sz="2800" dirty="0" smtClean="0"/>
              <a:t>keep </a:t>
            </a:r>
            <a:r>
              <a:rPr lang="en-US" sz="2800" dirty="0"/>
              <a:t>users from viewing the formulas used in the </a:t>
            </a:r>
            <a:r>
              <a:rPr lang="en-US" sz="2800" dirty="0" smtClean="0"/>
              <a:t>workbook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105787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a Worksheet and a Workbook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Locking and Unlocking Cells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cell in a workbook has a </a:t>
            </a:r>
            <a:r>
              <a:rPr lang="en-US" b="1" dirty="0"/>
              <a:t>locked property </a:t>
            </a:r>
            <a:r>
              <a:rPr lang="en-US" dirty="0"/>
              <a:t>that determines whether changes </a:t>
            </a:r>
            <a:r>
              <a:rPr lang="en-US" dirty="0" smtClean="0"/>
              <a:t>can be </a:t>
            </a:r>
            <a:r>
              <a:rPr lang="en-US" dirty="0"/>
              <a:t>made to that </a:t>
            </a:r>
            <a:r>
              <a:rPr lang="en-US" dirty="0" smtClean="0"/>
              <a:t>cell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locked property has no impact as long as the worksheet </a:t>
            </a:r>
            <a:r>
              <a:rPr lang="en-US" dirty="0" smtClean="0"/>
              <a:t>is unprotected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you protect a worksheet, the locked property controls </a:t>
            </a:r>
            <a:r>
              <a:rPr lang="en-US" dirty="0" smtClean="0"/>
              <a:t>whether the </a:t>
            </a:r>
            <a:r>
              <a:rPr lang="en-US" dirty="0"/>
              <a:t>cell can be </a:t>
            </a:r>
            <a:r>
              <a:rPr lang="en-US" dirty="0" smtClean="0"/>
              <a:t>edited</a:t>
            </a:r>
          </a:p>
          <a:p>
            <a:pPr lvl="1"/>
            <a:r>
              <a:rPr lang="en-US" dirty="0"/>
              <a:t>Unlock a cell by turning off the locked </a:t>
            </a:r>
            <a:r>
              <a:rPr lang="en-US" dirty="0" smtClean="0"/>
              <a:t>property</a:t>
            </a:r>
          </a:p>
          <a:p>
            <a:pPr lvl="1"/>
            <a:r>
              <a:rPr lang="en-US" dirty="0"/>
              <a:t>By default, the locked property is turned on for each cell, and worksheet protection is turned off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264225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 Worksheet and a Workbook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Locking and Unlocking Cells (continued)</a:t>
            </a:r>
          </a:p>
          <a:p>
            <a:pPr lvl="1"/>
            <a:r>
              <a:rPr lang="en-US" dirty="0" smtClean="0"/>
              <a:t>Unless </a:t>
            </a:r>
            <a:r>
              <a:rPr lang="en-US" dirty="0"/>
              <a:t>you unlock cells in a worksheet </a:t>
            </a:r>
            <a:r>
              <a:rPr lang="en-US" i="1" dirty="0"/>
              <a:t>before </a:t>
            </a:r>
            <a:r>
              <a:rPr lang="en-US" dirty="0"/>
              <a:t>protecting the worksheet, all of </a:t>
            </a:r>
            <a:r>
              <a:rPr lang="en-US" dirty="0" smtClean="0"/>
              <a:t>the cells </a:t>
            </a:r>
            <a:r>
              <a:rPr lang="en-US" dirty="0"/>
              <a:t>in the worksheet will be locked, and you won’t be able to make any </a:t>
            </a:r>
            <a:r>
              <a:rPr lang="en-US" dirty="0" smtClean="0"/>
              <a:t>changes</a:t>
            </a:r>
          </a:p>
          <a:p>
            <a:pPr lvl="1"/>
            <a:r>
              <a:rPr lang="en-US" dirty="0"/>
              <a:t>Usually, you will </a:t>
            </a:r>
            <a:r>
              <a:rPr lang="en-US" dirty="0" smtClean="0"/>
              <a:t>protect </a:t>
            </a:r>
            <a:r>
              <a:rPr lang="en-US" dirty="0"/>
              <a:t>the worksheet but leave some cells </a:t>
            </a:r>
            <a:r>
              <a:rPr lang="en-US" dirty="0" smtClean="0"/>
              <a:t>unlocked</a:t>
            </a:r>
          </a:p>
          <a:p>
            <a:pPr lvl="2"/>
            <a:r>
              <a:rPr lang="en-US" sz="2600" dirty="0" smtClean="0"/>
              <a:t>First, turn </a:t>
            </a:r>
            <a:r>
              <a:rPr lang="en-US" sz="2600" dirty="0"/>
              <a:t>off the </a:t>
            </a:r>
            <a:r>
              <a:rPr lang="en-US" sz="2600" dirty="0" smtClean="0"/>
              <a:t>locked property </a:t>
            </a:r>
            <a:r>
              <a:rPr lang="en-US" sz="2600" dirty="0"/>
              <a:t>of cells in which data can be </a:t>
            </a:r>
            <a:r>
              <a:rPr lang="en-US" sz="2600" dirty="0" smtClean="0"/>
              <a:t>entered</a:t>
            </a:r>
          </a:p>
          <a:p>
            <a:pPr lvl="2"/>
            <a:r>
              <a:rPr lang="en-US" sz="2600" dirty="0" smtClean="0"/>
              <a:t>Then</a:t>
            </a:r>
            <a:r>
              <a:rPr lang="en-US" sz="2600" dirty="0"/>
              <a:t>, you protect the worksheet </a:t>
            </a:r>
            <a:r>
              <a:rPr lang="en-US" sz="2600" dirty="0" smtClean="0"/>
              <a:t>to activate </a:t>
            </a:r>
            <a:r>
              <a:rPr lang="en-US" sz="2600" dirty="0"/>
              <a:t>the locked property for the remaining cells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952161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a Worksheet and a Workbook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795" y="1219200"/>
            <a:ext cx="772041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253753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 Worksheet and a Workbook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Protecting a Worksheet</a:t>
            </a:r>
          </a:p>
          <a:p>
            <a:pPr lvl="1"/>
            <a:r>
              <a:rPr lang="en-US" dirty="0"/>
              <a:t>When you set up worksheet protection, you specify which actions are still </a:t>
            </a:r>
            <a:r>
              <a:rPr lang="en-US" dirty="0" smtClean="0"/>
              <a:t>available to </a:t>
            </a:r>
            <a:r>
              <a:rPr lang="en-US" dirty="0"/>
              <a:t>users in the protected </a:t>
            </a:r>
            <a:r>
              <a:rPr lang="en-US" dirty="0" smtClean="0"/>
              <a:t>worksheet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limit the user </a:t>
            </a:r>
            <a:r>
              <a:rPr lang="en-US" dirty="0" smtClean="0"/>
              <a:t>to selecting </a:t>
            </a:r>
            <a:r>
              <a:rPr lang="en-US" dirty="0"/>
              <a:t>only unlocked cells, or allow the user to select any cell in the </a:t>
            </a:r>
            <a:r>
              <a:rPr lang="en-US" dirty="0" smtClean="0"/>
              <a:t>worksheet; these </a:t>
            </a:r>
            <a:r>
              <a:rPr lang="en-US" dirty="0"/>
              <a:t>choices remain active as long as the worksheet is </a:t>
            </a:r>
            <a:r>
              <a:rPr lang="en-US" dirty="0" smtClean="0"/>
              <a:t>protected</a:t>
            </a:r>
            <a:endParaRPr lang="en-US" dirty="0"/>
          </a:p>
          <a:p>
            <a:pPr lvl="1"/>
            <a:r>
              <a:rPr lang="en-US" dirty="0"/>
              <a:t>A protected worksheet can always be </a:t>
            </a:r>
            <a:r>
              <a:rPr lang="en-US" dirty="0" smtClean="0"/>
              <a:t>unprotected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</a:t>
            </a:r>
            <a:r>
              <a:rPr lang="en-US" dirty="0" smtClean="0"/>
              <a:t>add </a:t>
            </a:r>
            <a:r>
              <a:rPr lang="en-US" dirty="0"/>
              <a:t>a </a:t>
            </a:r>
            <a:r>
              <a:rPr lang="en-US" dirty="0" smtClean="0"/>
              <a:t>password that must be entered to turn off the protection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8955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a Worksheet and a Workbook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662906"/>
            <a:ext cx="8001000" cy="431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26837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 Worksheet and a Workbook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Protecting a Workbook</a:t>
            </a:r>
          </a:p>
          <a:p>
            <a:pPr lvl="1"/>
            <a:r>
              <a:rPr lang="en-US" dirty="0" smtClean="0"/>
              <a:t>Worksheet </a:t>
            </a:r>
            <a:r>
              <a:rPr lang="en-US" dirty="0"/>
              <a:t>protection applies only to the contents of a worksheet, not to the </a:t>
            </a:r>
            <a:r>
              <a:rPr lang="en-US" dirty="0" smtClean="0"/>
              <a:t>worksheet itself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keep a worksheet from being modified, you need to protect the </a:t>
            </a:r>
            <a:r>
              <a:rPr lang="en-US" dirty="0" smtClean="0"/>
              <a:t>workbook</a:t>
            </a:r>
          </a:p>
          <a:p>
            <a:pPr lvl="1"/>
            <a:r>
              <a:rPr lang="en-US" dirty="0" smtClean="0"/>
              <a:t>You can protect </a:t>
            </a:r>
            <a:r>
              <a:rPr lang="en-US" dirty="0"/>
              <a:t>both the structure and the windows of a </a:t>
            </a:r>
            <a:r>
              <a:rPr lang="en-US" dirty="0" smtClean="0"/>
              <a:t>workbook</a:t>
            </a:r>
          </a:p>
          <a:p>
            <a:pPr lvl="1"/>
            <a:r>
              <a:rPr lang="en-US" dirty="0" smtClean="0"/>
              <a:t>Protecting </a:t>
            </a:r>
            <a:r>
              <a:rPr lang="en-US" dirty="0"/>
              <a:t>the structure </a:t>
            </a:r>
            <a:r>
              <a:rPr lang="en-US" dirty="0" smtClean="0"/>
              <a:t>prevents users </a:t>
            </a:r>
            <a:r>
              <a:rPr lang="en-US" dirty="0"/>
              <a:t>from renaming, deleting, hiding, or inserting </a:t>
            </a:r>
            <a:r>
              <a:rPr lang="en-US" dirty="0" smtClean="0"/>
              <a:t>worksheets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585375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 Worksheet and a Workbook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Unprotecting a Worksheet and a Workbook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turn off worksheet protection at any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must unprotect a worksheet to edit its </a:t>
            </a:r>
            <a:r>
              <a:rPr lang="en-US" dirty="0" smtClean="0"/>
              <a:t>contents</a:t>
            </a:r>
          </a:p>
          <a:p>
            <a:pPr lvl="1"/>
            <a:r>
              <a:rPr lang="en-US" dirty="0" smtClean="0"/>
              <a:t>You can </a:t>
            </a:r>
            <a:r>
              <a:rPr lang="en-US" dirty="0"/>
              <a:t>unprotect the </a:t>
            </a:r>
            <a:r>
              <a:rPr lang="en-US" dirty="0" smtClean="0"/>
              <a:t>workbook</a:t>
            </a:r>
          </a:p>
          <a:p>
            <a:pPr lvl="1"/>
            <a:r>
              <a:rPr lang="en-US" dirty="0" smtClean="0"/>
              <a:t>If you need </a:t>
            </a:r>
            <a:r>
              <a:rPr lang="en-US" dirty="0"/>
              <a:t>to insert a new worksheet or rename an existing worksheet, you can unprotect </a:t>
            </a:r>
            <a:r>
              <a:rPr lang="en-US" dirty="0" smtClean="0"/>
              <a:t>the protected workbook, make the changes to the structure, and then reapply workbook protection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554393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Comments are often used in workbooks to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xplain </a:t>
            </a:r>
            <a:r>
              <a:rPr lang="en-US" dirty="0"/>
              <a:t>the contents of a particular </a:t>
            </a:r>
            <a:r>
              <a:rPr lang="en-US" dirty="0" smtClean="0"/>
              <a:t>cell, such </a:t>
            </a:r>
            <a:r>
              <a:rPr lang="en-US" dirty="0"/>
              <a:t>as a complex </a:t>
            </a:r>
            <a:r>
              <a:rPr lang="en-US" dirty="0" smtClean="0"/>
              <a:t>formula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instructions to </a:t>
            </a:r>
            <a:r>
              <a:rPr lang="en-US" dirty="0" smtClean="0"/>
              <a:t>users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 </a:t>
            </a:r>
            <a:r>
              <a:rPr lang="en-US" dirty="0"/>
              <a:t>ideas </a:t>
            </a:r>
            <a:r>
              <a:rPr lang="en-US" dirty="0" smtClean="0"/>
              <a:t>and notes </a:t>
            </a:r>
            <a:r>
              <a:rPr lang="en-US" dirty="0"/>
              <a:t>from several users collaborating on a </a:t>
            </a:r>
            <a:r>
              <a:rPr lang="en-US" dirty="0" smtClean="0"/>
              <a:t>project</a:t>
            </a:r>
          </a:p>
          <a:p>
            <a:r>
              <a:rPr lang="en-US" dirty="0"/>
              <a:t>If you collaborate on </a:t>
            </a:r>
            <a:r>
              <a:rPr lang="en-US" dirty="0" smtClean="0"/>
              <a:t>a workbook</a:t>
            </a:r>
            <a:r>
              <a:rPr lang="en-US" dirty="0"/>
              <a:t>, the top of the comment boxes would show the name of each user </a:t>
            </a:r>
            <a:r>
              <a:rPr lang="en-US" dirty="0" smtClean="0"/>
              <a:t>who created </a:t>
            </a:r>
            <a:r>
              <a:rPr lang="en-US" dirty="0"/>
              <a:t>that </a:t>
            </a:r>
            <a:r>
              <a:rPr lang="en-US" dirty="0" smtClean="0"/>
              <a:t>comment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823380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133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small red triangle appears in the upper-right corner of a </a:t>
            </a:r>
            <a:r>
              <a:rPr lang="en-US" dirty="0" smtClean="0"/>
              <a:t>cell with </a:t>
            </a:r>
            <a:r>
              <a:rPr lang="en-US" dirty="0"/>
              <a:t>a </a:t>
            </a:r>
            <a:r>
              <a:rPr lang="en-US" dirty="0" smtClean="0"/>
              <a:t>comment</a:t>
            </a:r>
          </a:p>
          <a:p>
            <a:r>
              <a:rPr lang="en-US" dirty="0" smtClean="0"/>
              <a:t>The </a:t>
            </a:r>
            <a:r>
              <a:rPr lang="en-US" dirty="0"/>
              <a:t>comment box appears when you point to a cell with a comment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6377" y="3276600"/>
            <a:ext cx="5191246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6682514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A7-768D-4389-9B7F-ADD9598CB81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3313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3314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Learn about macro </a:t>
            </a:r>
            <a:r>
              <a:rPr lang="en-US" dirty="0" smtClean="0"/>
              <a:t>viruses and </a:t>
            </a:r>
            <a:r>
              <a:rPr lang="en-US" dirty="0"/>
              <a:t>Excel security features</a:t>
            </a:r>
          </a:p>
          <a:p>
            <a:r>
              <a:rPr lang="en-US" dirty="0" smtClean="0"/>
              <a:t>Add </a:t>
            </a:r>
            <a:r>
              <a:rPr lang="en-US" dirty="0"/>
              <a:t>the DEVELOPER tab </a:t>
            </a:r>
            <a:r>
              <a:rPr lang="en-US" dirty="0" smtClean="0"/>
              <a:t>to the </a:t>
            </a:r>
            <a:r>
              <a:rPr lang="en-US" dirty="0"/>
              <a:t>ribbon</a:t>
            </a:r>
          </a:p>
          <a:p>
            <a:r>
              <a:rPr lang="en-US" dirty="0" smtClean="0"/>
              <a:t>Create </a:t>
            </a:r>
            <a:r>
              <a:rPr lang="en-US" dirty="0"/>
              <a:t>and run a macro</a:t>
            </a:r>
          </a:p>
          <a:p>
            <a:r>
              <a:rPr lang="en-US" dirty="0" smtClean="0"/>
              <a:t>Edit </a:t>
            </a:r>
            <a:r>
              <a:rPr lang="en-US" dirty="0"/>
              <a:t>a macro using the </a:t>
            </a:r>
            <a:r>
              <a:rPr lang="en-US" dirty="0" smtClean="0"/>
              <a:t>Visual Basic </a:t>
            </a:r>
            <a:r>
              <a:rPr lang="en-US" dirty="0"/>
              <a:t>Editor</a:t>
            </a:r>
          </a:p>
          <a:p>
            <a:r>
              <a:rPr lang="en-US" dirty="0" smtClean="0"/>
              <a:t>Assign </a:t>
            </a:r>
            <a:r>
              <a:rPr lang="en-US" dirty="0"/>
              <a:t>a macro to a </a:t>
            </a:r>
            <a:r>
              <a:rPr lang="en-US" dirty="0" smtClean="0"/>
              <a:t>keyboard shortcut </a:t>
            </a:r>
            <a:r>
              <a:rPr lang="en-US" dirty="0"/>
              <a:t>and a button</a:t>
            </a:r>
          </a:p>
          <a:p>
            <a:r>
              <a:rPr lang="en-US" dirty="0" smtClean="0"/>
              <a:t>Save </a:t>
            </a:r>
            <a:r>
              <a:rPr lang="en-US" dirty="0"/>
              <a:t>and open a workbook </a:t>
            </a:r>
            <a:r>
              <a:rPr lang="en-US" dirty="0" smtClean="0"/>
              <a:t>in macro-enabled </a:t>
            </a:r>
            <a:r>
              <a:rPr lang="en-US" dirty="0"/>
              <a:t>format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488571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18D70A-89F6-4790-94B7-76EEA06C1A99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50179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Visual Overview:</a:t>
            </a:r>
            <a:br>
              <a:rPr lang="en-US" dirty="0" smtClean="0"/>
            </a:br>
            <a:r>
              <a:rPr lang="en-US" dirty="0" smtClean="0"/>
              <a:t>Working with Macros</a:t>
            </a:r>
          </a:p>
        </p:txBody>
      </p:sp>
      <p:pic>
        <p:nvPicPr>
          <p:cNvPr id="6" name="Picture 5" descr="Fig07_pgEX42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075" y="1295400"/>
            <a:ext cx="470385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745326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109E7D-6739-4F6E-9722-E8BEF6FC970A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1203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Visual Overview:</a:t>
            </a:r>
            <a:br>
              <a:rPr lang="en-US" dirty="0"/>
            </a:br>
            <a:r>
              <a:rPr lang="en-US" dirty="0"/>
              <a:t>Working with Macros</a:t>
            </a:r>
            <a:endParaRPr lang="en-US" dirty="0" smtClean="0"/>
          </a:p>
        </p:txBody>
      </p:sp>
      <p:pic>
        <p:nvPicPr>
          <p:cNvPr id="6" name="Picture 5" descr="Fig07_pgEX42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874" y="1295400"/>
            <a:ext cx="4720252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87326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Tasks </a:t>
            </a:r>
            <a:r>
              <a:rPr lang="en-US" dirty="0"/>
              <a:t>w</a:t>
            </a:r>
            <a:r>
              <a:rPr lang="en-US" dirty="0" smtClean="0"/>
              <a:t>ith Macros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Macros automate </a:t>
            </a:r>
            <a:r>
              <a:rPr lang="en-US" dirty="0"/>
              <a:t>any task you perform </a:t>
            </a:r>
            <a:r>
              <a:rPr lang="en-US" dirty="0" smtClean="0"/>
              <a:t>repeatedly </a:t>
            </a:r>
          </a:p>
          <a:p>
            <a:r>
              <a:rPr lang="en-US" dirty="0" smtClean="0"/>
              <a:t>Macros </a:t>
            </a:r>
            <a:r>
              <a:rPr lang="en-US" dirty="0"/>
              <a:t>perform repetitive tasks consistently </a:t>
            </a:r>
            <a:r>
              <a:rPr lang="en-US" dirty="0" smtClean="0"/>
              <a:t>and faster </a:t>
            </a:r>
            <a:r>
              <a:rPr lang="en-US" dirty="0"/>
              <a:t>than you can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</a:t>
            </a:r>
            <a:r>
              <a:rPr lang="en-US" dirty="0"/>
              <a:t>the macro is created and tested, you can be assured </a:t>
            </a:r>
            <a:r>
              <a:rPr lang="en-US" dirty="0" smtClean="0"/>
              <a:t>the tasks </a:t>
            </a:r>
            <a:r>
              <a:rPr lang="en-US" dirty="0"/>
              <a:t>are done exactly the same way each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To create </a:t>
            </a:r>
            <a:r>
              <a:rPr lang="en-US" dirty="0"/>
              <a:t>and run macros, you need to use the DEVELOPER tab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844540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Tasks with Macros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3200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DEVELOPER </a:t>
            </a:r>
            <a:r>
              <a:rPr lang="en-US" dirty="0" smtClean="0"/>
              <a:t>tab has </a:t>
            </a:r>
            <a:r>
              <a:rPr lang="en-US" dirty="0"/>
              <a:t>five </a:t>
            </a:r>
            <a:r>
              <a:rPr lang="en-US" dirty="0" smtClean="0"/>
              <a:t>groups: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for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for </a:t>
            </a:r>
            <a:r>
              <a:rPr lang="en-US" dirty="0" smtClean="0"/>
              <a:t>add-ins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for </a:t>
            </a:r>
            <a:r>
              <a:rPr lang="en-US" dirty="0" smtClean="0"/>
              <a:t>controls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for </a:t>
            </a:r>
            <a:r>
              <a:rPr lang="en-US" dirty="0" smtClean="0"/>
              <a:t>XML</a:t>
            </a:r>
          </a:p>
          <a:p>
            <a:pPr lvl="1"/>
            <a:r>
              <a:rPr lang="en-US" dirty="0" smtClean="0"/>
              <a:t>One to </a:t>
            </a:r>
            <a:r>
              <a:rPr lang="en-US" dirty="0"/>
              <a:t>modify document </a:t>
            </a:r>
            <a:r>
              <a:rPr lang="en-US" dirty="0" smtClean="0"/>
              <a:t>controls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4495800"/>
            <a:ext cx="8001000" cy="162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87206935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Against Macro 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virus </a:t>
            </a:r>
            <a:r>
              <a:rPr lang="en-US" dirty="0"/>
              <a:t>is a computer program designed to copy itself into </a:t>
            </a:r>
            <a:r>
              <a:rPr lang="en-US" dirty="0" smtClean="0"/>
              <a:t>other programs </a:t>
            </a:r>
            <a:r>
              <a:rPr lang="en-US" dirty="0"/>
              <a:t>with the intention of causing mischief or harm</a:t>
            </a:r>
            <a:endParaRPr lang="en-US" b="1" dirty="0" smtClean="0"/>
          </a:p>
          <a:p>
            <a:r>
              <a:rPr lang="en-US" b="1" dirty="0" smtClean="0"/>
              <a:t>Macro </a:t>
            </a:r>
            <a:r>
              <a:rPr lang="en-US" b="1" dirty="0"/>
              <a:t>viruses </a:t>
            </a:r>
            <a:r>
              <a:rPr lang="en-US" dirty="0" smtClean="0"/>
              <a:t>use a </a:t>
            </a:r>
            <a:r>
              <a:rPr lang="en-US" dirty="0"/>
              <a:t>program’s own macro </a:t>
            </a:r>
            <a:r>
              <a:rPr lang="en-US" dirty="0" smtClean="0"/>
              <a:t>programming language </a:t>
            </a:r>
            <a:r>
              <a:rPr lang="en-US" dirty="0"/>
              <a:t>to distribute the </a:t>
            </a:r>
            <a:r>
              <a:rPr lang="en-US" dirty="0" smtClean="0"/>
              <a:t>virus 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/>
              <a:t>destructive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modify </a:t>
            </a:r>
            <a:r>
              <a:rPr lang="en-US" dirty="0" smtClean="0"/>
              <a:t>or delete </a:t>
            </a:r>
            <a:r>
              <a:rPr lang="en-US" dirty="0"/>
              <a:t>files that may not be </a:t>
            </a:r>
            <a:r>
              <a:rPr lang="en-US" dirty="0" smtClean="0"/>
              <a:t>recoverable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942022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Against Macro 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524000"/>
          </a:xfrm>
        </p:spPr>
        <p:txBody>
          <a:bodyPr/>
          <a:lstStyle/>
          <a:p>
            <a:r>
              <a:rPr lang="en-US" dirty="0" smtClean="0"/>
              <a:t>Macro Security Settings</a:t>
            </a:r>
          </a:p>
          <a:p>
            <a:pPr lvl="1"/>
            <a:r>
              <a:rPr lang="en-US" dirty="0" smtClean="0"/>
              <a:t>Control what Excel </a:t>
            </a:r>
            <a:r>
              <a:rPr lang="en-US" dirty="0"/>
              <a:t>will do about macros in a </a:t>
            </a:r>
            <a:r>
              <a:rPr lang="en-US" dirty="0" smtClean="0"/>
              <a:t>workbook when </a:t>
            </a:r>
            <a:r>
              <a:rPr lang="en-US" dirty="0"/>
              <a:t>you open that </a:t>
            </a:r>
            <a:r>
              <a:rPr lang="en-US" dirty="0" smtClean="0"/>
              <a:t>workbook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2781442"/>
            <a:ext cx="8001000" cy="339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05388773"/>
      </p:ext>
    </p:extLst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Against Macro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 Security Settings (continued)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macro security in the Trust </a:t>
            </a:r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/>
              <a:t>Trust Center </a:t>
            </a:r>
            <a:r>
              <a:rPr lang="en-US" dirty="0"/>
              <a:t>is a central location </a:t>
            </a:r>
            <a:r>
              <a:rPr lang="en-US" dirty="0" smtClean="0"/>
              <a:t>for all </a:t>
            </a:r>
            <a:r>
              <a:rPr lang="en-US" dirty="0"/>
              <a:t>of the security settings in </a:t>
            </a:r>
            <a:r>
              <a:rPr lang="en-US" dirty="0" smtClean="0"/>
              <a:t>Office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default, all potentially dangerous </a:t>
            </a:r>
            <a:r>
              <a:rPr lang="en-US" dirty="0" smtClean="0"/>
              <a:t>content </a:t>
            </a:r>
            <a:r>
              <a:rPr lang="en-US" dirty="0"/>
              <a:t>is blocked without </a:t>
            </a:r>
            <a:r>
              <a:rPr lang="en-US" dirty="0" smtClean="0"/>
              <a:t>warning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content </a:t>
            </a:r>
            <a:r>
              <a:rPr lang="en-US" dirty="0" smtClean="0"/>
              <a:t>is blocked</a:t>
            </a:r>
            <a:r>
              <a:rPr lang="en-US" dirty="0"/>
              <a:t>, the Message Bar (also called the trust bar) opens below the ribbon, notifying </a:t>
            </a:r>
            <a:r>
              <a:rPr lang="en-US" dirty="0" smtClean="0"/>
              <a:t>you that </a:t>
            </a:r>
            <a:r>
              <a:rPr lang="en-US" dirty="0"/>
              <a:t>some content was </a:t>
            </a:r>
            <a:r>
              <a:rPr lang="en-US" dirty="0" smtClean="0"/>
              <a:t>disabled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click the Message Bar to enable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734781"/>
      </p:ext>
    </p:extLst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Against Macro Viruses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2340548"/>
            <a:ext cx="8001000" cy="256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253459"/>
      </p:ext>
    </p:extLst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a Macro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create an Excel macro in one of two ways: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the macro recorder </a:t>
            </a:r>
            <a:r>
              <a:rPr lang="en-US" dirty="0" smtClean="0"/>
              <a:t>to record </a:t>
            </a:r>
            <a:r>
              <a:rPr lang="en-US" dirty="0"/>
              <a:t>keystrokes and mouse actions as you perform </a:t>
            </a:r>
            <a:r>
              <a:rPr lang="en-US" dirty="0" smtClean="0"/>
              <a:t>them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nter </a:t>
            </a:r>
            <a:r>
              <a:rPr lang="en-US" dirty="0"/>
              <a:t>a </a:t>
            </a:r>
            <a:r>
              <a:rPr lang="en-US" dirty="0" smtClean="0"/>
              <a:t>series of </a:t>
            </a:r>
            <a:r>
              <a:rPr lang="en-US" dirty="0"/>
              <a:t>commands in the </a:t>
            </a:r>
            <a:r>
              <a:rPr lang="en-US" b="1" dirty="0"/>
              <a:t>Visual Basic for Applications (VBA) </a:t>
            </a:r>
            <a:r>
              <a:rPr lang="en-US" dirty="0"/>
              <a:t>programming </a:t>
            </a:r>
            <a:r>
              <a:rPr lang="en-US" dirty="0" smtClean="0"/>
              <a:t>language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681257"/>
      </p:ext>
    </p:extLst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a Macro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macro recorder can record only those actions you perform with the keyboard or mouse</a:t>
            </a:r>
          </a:p>
          <a:p>
            <a:r>
              <a:rPr lang="en-US" dirty="0" smtClean="0"/>
              <a:t>The macro recorder is a good choice for creating simple macros</a:t>
            </a:r>
          </a:p>
          <a:p>
            <a:r>
              <a:rPr lang="en-US" dirty="0" smtClean="0"/>
              <a:t>For more sophisticated macros, you might need to write VBA code directly in the Visual Basic Editor (VBE)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356843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572B6-E7FA-4125-9EF6-1EC29345E40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1745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Visual Overview: Excel Application and Defined Names</a:t>
            </a:r>
          </a:p>
        </p:txBody>
      </p:sp>
      <p:pic>
        <p:nvPicPr>
          <p:cNvPr id="6" name="Picture 5" descr="Fig07_pgEX39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295400"/>
            <a:ext cx="4420999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76679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a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default, the macro is stored in the current </a:t>
            </a:r>
            <a:r>
              <a:rPr lang="en-US" dirty="0" smtClean="0"/>
              <a:t>workbook (only available with that workbook)</a:t>
            </a:r>
            <a:endParaRPr lang="en-US" dirty="0"/>
          </a:p>
          <a:p>
            <a:r>
              <a:rPr lang="en-US" dirty="0"/>
              <a:t>Another option is to store the macro in the </a:t>
            </a:r>
            <a:r>
              <a:rPr lang="en-US" b="1" dirty="0"/>
              <a:t>Personal Macro workbook</a:t>
            </a:r>
            <a:r>
              <a:rPr lang="en-US" dirty="0"/>
              <a:t>, a </a:t>
            </a:r>
            <a:r>
              <a:rPr lang="en-US" dirty="0" smtClean="0"/>
              <a:t>hidden workbook </a:t>
            </a:r>
            <a:r>
              <a:rPr lang="en-US" dirty="0"/>
              <a:t>named </a:t>
            </a:r>
            <a:r>
              <a:rPr lang="en-US" dirty="0" smtClean="0"/>
              <a:t>PERSONAL.xlsb </a:t>
            </a:r>
            <a:r>
              <a:rPr lang="en-US" dirty="0"/>
              <a:t>that opens whenever you start </a:t>
            </a:r>
            <a:r>
              <a:rPr lang="en-US" dirty="0" smtClean="0"/>
              <a:t>Excel</a:t>
            </a:r>
          </a:p>
          <a:p>
            <a:pPr lvl="1"/>
            <a:r>
              <a:rPr lang="en-US" dirty="0" smtClean="0"/>
              <a:t>Stores commonly </a:t>
            </a:r>
            <a:r>
              <a:rPr lang="en-US" dirty="0"/>
              <a:t>used macros 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most convenient for </a:t>
            </a:r>
            <a:r>
              <a:rPr lang="en-US" dirty="0" smtClean="0"/>
              <a:t>users on </a:t>
            </a:r>
            <a:r>
              <a:rPr lang="en-US" dirty="0"/>
              <a:t>stand-alone </a:t>
            </a:r>
            <a:r>
              <a:rPr lang="en-US" dirty="0" smtClean="0"/>
              <a:t>computers</a:t>
            </a:r>
          </a:p>
          <a:p>
            <a:r>
              <a:rPr lang="en-US" dirty="0" smtClean="0"/>
              <a:t>Can </a:t>
            </a:r>
            <a:r>
              <a:rPr lang="en-US" dirty="0"/>
              <a:t>store </a:t>
            </a:r>
            <a:r>
              <a:rPr lang="en-US" dirty="0" smtClean="0"/>
              <a:t>the </a:t>
            </a:r>
            <a:r>
              <a:rPr lang="en-US" dirty="0"/>
              <a:t>macro in a new workbook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537530"/>
      </p:ext>
    </p:extLst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a Macro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2044810"/>
            <a:ext cx="8001000" cy="3136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90639585"/>
      </p:ext>
    </p:extLst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Macro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you record a macro, you should run it to test whether it works as </a:t>
            </a:r>
            <a:r>
              <a:rPr lang="en-US" dirty="0" smtClean="0"/>
              <a:t>intended</a:t>
            </a:r>
            <a:endParaRPr lang="en-US" dirty="0"/>
          </a:p>
          <a:p>
            <a:r>
              <a:rPr lang="en-US" dirty="0"/>
              <a:t>Running a macro means Excel performs each of the steps in the same order as </a:t>
            </a:r>
            <a:r>
              <a:rPr lang="en-US" dirty="0" smtClean="0"/>
              <a:t>when it </a:t>
            </a:r>
            <a:r>
              <a:rPr lang="en-US" dirty="0"/>
              <a:t>was </a:t>
            </a:r>
            <a:r>
              <a:rPr lang="en-US" dirty="0" smtClean="0"/>
              <a:t>recorded</a:t>
            </a:r>
          </a:p>
          <a:p>
            <a:r>
              <a:rPr lang="en-US" dirty="0" smtClean="0"/>
              <a:t>To </a:t>
            </a:r>
            <a:r>
              <a:rPr lang="en-US" dirty="0"/>
              <a:t>run the macro you created, you can either use the shortcut </a:t>
            </a:r>
            <a:r>
              <a:rPr lang="en-US" dirty="0" smtClean="0"/>
              <a:t>key you </a:t>
            </a:r>
            <a:r>
              <a:rPr lang="en-US" dirty="0"/>
              <a:t>specified or select the macro in the Macro dialog </a:t>
            </a:r>
            <a:r>
              <a:rPr lang="en-US" dirty="0" smtClean="0"/>
              <a:t>box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6663433"/>
      </p:ext>
    </p:extLst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Macro dialog box lists all of the macros in the open </a:t>
            </a:r>
            <a:r>
              <a:rPr lang="en-US" dirty="0" smtClean="0"/>
              <a:t>workbooks</a:t>
            </a:r>
          </a:p>
          <a:p>
            <a:r>
              <a:rPr lang="en-US" dirty="0" smtClean="0"/>
              <a:t>From </a:t>
            </a:r>
            <a:r>
              <a:rPr lang="en-US" dirty="0"/>
              <a:t>this dialog box, you </a:t>
            </a:r>
            <a:r>
              <a:rPr lang="en-US" dirty="0" smtClean="0"/>
              <a:t>can: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and run a </a:t>
            </a:r>
            <a:r>
              <a:rPr lang="en-US" dirty="0" smtClean="0"/>
              <a:t>macro</a:t>
            </a:r>
          </a:p>
          <a:p>
            <a:pPr lvl="1"/>
            <a:r>
              <a:rPr lang="en-US" dirty="0" smtClean="0"/>
              <a:t>Edit </a:t>
            </a:r>
            <a:r>
              <a:rPr lang="en-US" dirty="0"/>
              <a:t>the macro with </a:t>
            </a:r>
            <a:r>
              <a:rPr lang="en-US" dirty="0" smtClean="0"/>
              <a:t>VBA</a:t>
            </a:r>
          </a:p>
          <a:p>
            <a:pPr lvl="1"/>
            <a:r>
              <a:rPr lang="en-US" dirty="0" smtClean="0"/>
              <a:t>Run </a:t>
            </a:r>
            <a:r>
              <a:rPr lang="en-US" dirty="0"/>
              <a:t>the macro one step at a time so you can determine in which step an error </a:t>
            </a:r>
            <a:r>
              <a:rPr lang="en-US" dirty="0" smtClean="0"/>
              <a:t>occurs</a:t>
            </a:r>
          </a:p>
          <a:p>
            <a:pPr lvl="1"/>
            <a:r>
              <a:rPr lang="en-US" dirty="0" smtClean="0"/>
              <a:t>Delete the macro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086398"/>
      </p:ext>
    </p:extLst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Macro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730706"/>
            <a:ext cx="8001000" cy="374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920159"/>
      </p:ext>
    </p:extLst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</a:t>
            </a:r>
            <a:r>
              <a:rPr lang="en-US" dirty="0" err="1" smtClean="0"/>
              <a:t>TransferData</a:t>
            </a:r>
            <a:r>
              <a:rPr lang="en-US" dirty="0" smtClean="0"/>
              <a:t>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Fixing Macro Errors</a:t>
            </a:r>
          </a:p>
          <a:p>
            <a:pPr lvl="1"/>
            <a:r>
              <a:rPr lang="en-US" dirty="0"/>
              <a:t>If a macro does not work correctly, you can fix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have the following </a:t>
            </a:r>
            <a:r>
              <a:rPr lang="en-US" dirty="0" smtClean="0"/>
              <a:t>options to fix a macro:</a:t>
            </a:r>
            <a:endParaRPr lang="en-US" dirty="0"/>
          </a:p>
          <a:p>
            <a:pPr lvl="2"/>
            <a:r>
              <a:rPr lang="en-US" sz="2600" dirty="0" smtClean="0"/>
              <a:t>Rerecord the macro using the same macro name</a:t>
            </a:r>
          </a:p>
          <a:p>
            <a:pPr lvl="2"/>
            <a:r>
              <a:rPr lang="en-US" sz="2600" dirty="0" smtClean="0"/>
              <a:t>Delete the recorded macro, and then record the macro again</a:t>
            </a:r>
          </a:p>
          <a:p>
            <a:pPr lvl="2"/>
            <a:r>
              <a:rPr lang="en-US" sz="2600" dirty="0" smtClean="0"/>
              <a:t>Run the macro one step at a time to locate the problem, and then use one of the previous methods to correct the problem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973854"/>
      </p:ext>
    </p:extLst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</a:t>
            </a:r>
            <a:br>
              <a:rPr lang="en-US" dirty="0"/>
            </a:br>
            <a:r>
              <a:rPr lang="en-US" dirty="0"/>
              <a:t>the Visual Basic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view the code of a macro, </a:t>
            </a:r>
            <a:r>
              <a:rPr lang="en-US" sz="2800" dirty="0" smtClean="0"/>
              <a:t>open </a:t>
            </a:r>
            <a:r>
              <a:rPr lang="en-US" sz="2800" dirty="0"/>
              <a:t>the Visual Basic </a:t>
            </a:r>
            <a:r>
              <a:rPr lang="en-US" sz="2800" dirty="0" smtClean="0"/>
              <a:t>Editor (VBE)—allows you to view, debug</a:t>
            </a:r>
            <a:r>
              <a:rPr lang="en-US" sz="2800" dirty="0"/>
              <a:t>, edit, and manage VBA </a:t>
            </a:r>
            <a:r>
              <a:rPr lang="en-US" sz="2800" dirty="0" smtClean="0"/>
              <a:t>code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VBE consists of several components, </a:t>
            </a:r>
            <a:r>
              <a:rPr lang="en-US" sz="2800" dirty="0" smtClean="0"/>
              <a:t>including: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dirty="0"/>
              <a:t>Code window that contains the VBA </a:t>
            </a:r>
            <a:r>
              <a:rPr lang="en-US" sz="2600" dirty="0" smtClean="0"/>
              <a:t>code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dirty="0"/>
              <a:t>menu bar </a:t>
            </a:r>
            <a:r>
              <a:rPr lang="en-US" sz="2600" dirty="0" smtClean="0"/>
              <a:t>with menus </a:t>
            </a:r>
            <a:r>
              <a:rPr lang="en-US" sz="2600" dirty="0"/>
              <a:t>of commands you use to edit, debug, and run VBA </a:t>
            </a:r>
            <a:r>
              <a:rPr lang="en-US" sz="2600" dirty="0" smtClean="0"/>
              <a:t>statements</a:t>
            </a:r>
          </a:p>
          <a:p>
            <a:r>
              <a:rPr lang="en-US" sz="2800" dirty="0" smtClean="0"/>
              <a:t>You </a:t>
            </a:r>
            <a:r>
              <a:rPr lang="en-US" sz="2800" dirty="0"/>
              <a:t>can </a:t>
            </a:r>
            <a:r>
              <a:rPr lang="en-US" sz="2800" dirty="0" smtClean="0"/>
              <a:t>access the </a:t>
            </a:r>
            <a:r>
              <a:rPr lang="en-US" sz="2800" dirty="0"/>
              <a:t>Visual Basic Editor through the Macro dialog box or the Visual Basic button in </a:t>
            </a:r>
            <a:r>
              <a:rPr lang="en-US" sz="2800" dirty="0" smtClean="0"/>
              <a:t>the Code </a:t>
            </a:r>
            <a:r>
              <a:rPr lang="en-US" sz="2800" dirty="0"/>
              <a:t>group on the DEVELOPER </a:t>
            </a:r>
            <a:r>
              <a:rPr lang="en-US" sz="2800" dirty="0" smtClean="0"/>
              <a:t>tab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52269"/>
      </p:ext>
    </p:extLst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</a:t>
            </a:r>
            <a:br>
              <a:rPr lang="en-US" dirty="0"/>
            </a:br>
            <a:r>
              <a:rPr lang="en-US" dirty="0"/>
              <a:t>the Visual Basic Editor</a:t>
            </a:r>
          </a:p>
        </p:txBody>
      </p:sp>
      <p:pic>
        <p:nvPicPr>
          <p:cNvPr id="6" name="Content Placeholder 5" descr="Fig07-35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4011" y="1219199"/>
            <a:ext cx="659241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397141"/>
      </p:ext>
    </p:extLst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</a:t>
            </a:r>
            <a:br>
              <a:rPr lang="en-US" dirty="0"/>
            </a:br>
            <a:r>
              <a:rPr lang="en-US" dirty="0"/>
              <a:t>the Visual Basic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the Structure of Macros</a:t>
            </a:r>
          </a:p>
          <a:p>
            <a:pPr lvl="1"/>
            <a:r>
              <a:rPr lang="en-US" dirty="0"/>
              <a:t>In VBA, macros are called </a:t>
            </a:r>
            <a:r>
              <a:rPr lang="en-US" b="1" dirty="0"/>
              <a:t>sub </a:t>
            </a:r>
            <a:r>
              <a:rPr lang="en-US" b="1" dirty="0" smtClean="0"/>
              <a:t>procedures</a:t>
            </a:r>
          </a:p>
          <a:p>
            <a:pPr lvl="1"/>
            <a:r>
              <a:rPr lang="en-US" dirty="0" smtClean="0"/>
              <a:t>Each sub procedure </a:t>
            </a:r>
            <a:r>
              <a:rPr lang="en-US" dirty="0"/>
              <a:t>begins with the keyword Sub followed by the name of the sub </a:t>
            </a:r>
            <a:r>
              <a:rPr lang="en-US" dirty="0" smtClean="0"/>
              <a:t>procedure and </a:t>
            </a:r>
            <a:r>
              <a:rPr lang="en-US" dirty="0"/>
              <a:t>a set of </a:t>
            </a:r>
            <a:r>
              <a:rPr lang="en-US" dirty="0" smtClean="0"/>
              <a:t>parentheses</a:t>
            </a:r>
          </a:p>
          <a:p>
            <a:pPr lvl="1"/>
            <a:r>
              <a:rPr lang="en-US" dirty="0" smtClean="0"/>
              <a:t>Sub </a:t>
            </a:r>
            <a:r>
              <a:rPr lang="en-US" dirty="0"/>
              <a:t>procedures are organized into </a:t>
            </a:r>
            <a:r>
              <a:rPr lang="en-US" b="1" dirty="0"/>
              <a:t>modules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208613"/>
      </p:ext>
    </p:extLst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</a:t>
            </a:r>
            <a:br>
              <a:rPr lang="en-US" dirty="0"/>
            </a:br>
            <a:r>
              <a:rPr lang="en-US" dirty="0"/>
              <a:t>the Visual Basic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Editing a Macro Using the Visual Basic Editor</a:t>
            </a:r>
          </a:p>
          <a:p>
            <a:pPr lvl="1"/>
            <a:r>
              <a:rPr lang="en-US" dirty="0"/>
              <a:t>The Visual Basic Editor provides tools to assist you in writing error-free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As you type </a:t>
            </a:r>
            <a:r>
              <a:rPr lang="en-US" dirty="0"/>
              <a:t>a command, the editor will provide pop-up windows and text to help you </a:t>
            </a:r>
            <a:r>
              <a:rPr lang="en-US" dirty="0" smtClean="0"/>
              <a:t>insert the </a:t>
            </a:r>
            <a:r>
              <a:rPr lang="en-US" dirty="0"/>
              <a:t>correct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339414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7D6BEC-AF4C-443C-9846-AD80C272B50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2769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Visual Overview: Excel Application and Defined Names</a:t>
            </a:r>
            <a:endParaRPr lang="en-US" dirty="0" smtClean="0"/>
          </a:p>
        </p:txBody>
      </p:sp>
      <p:pic>
        <p:nvPicPr>
          <p:cNvPr id="6" name="Picture 5" descr="Fig07_pgEX39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95400"/>
            <a:ext cx="501912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62000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Macro Buttons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run a macro is to assign it to a button placed directly in the </a:t>
            </a:r>
            <a:r>
              <a:rPr lang="en-US" dirty="0" smtClean="0"/>
              <a:t>worksheet</a:t>
            </a:r>
          </a:p>
          <a:p>
            <a:r>
              <a:rPr lang="en-US" dirty="0" smtClean="0"/>
              <a:t>Macro </a:t>
            </a:r>
            <a:r>
              <a:rPr lang="en-US" dirty="0"/>
              <a:t>buttons are often a better way to run macros than shortcut </a:t>
            </a:r>
            <a:r>
              <a:rPr lang="en-US" dirty="0" smtClean="0"/>
              <a:t>keys</a:t>
            </a:r>
          </a:p>
          <a:p>
            <a:r>
              <a:rPr lang="en-US" dirty="0" smtClean="0"/>
              <a:t>Clicking a button </a:t>
            </a:r>
            <a:r>
              <a:rPr lang="en-US" dirty="0"/>
              <a:t>(with a descriptive label) is often more intuitive and simpler for users than </a:t>
            </a:r>
            <a:r>
              <a:rPr lang="en-US" dirty="0" smtClean="0"/>
              <a:t>trying to </a:t>
            </a:r>
            <a:r>
              <a:rPr lang="en-US" dirty="0"/>
              <a:t>remember different combinations of </a:t>
            </a:r>
            <a:r>
              <a:rPr lang="en-US" dirty="0" smtClean="0"/>
              <a:t>keystrokes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113386"/>
      </p:ext>
    </p:extLst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Macro Buttons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086" y="1219200"/>
            <a:ext cx="6455828" cy="196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790" y="3352800"/>
            <a:ext cx="6256421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35120281"/>
      </p:ext>
    </p:extLst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 Workbook with Macros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save a workbook that contains macros, a dialog box opens indicating </a:t>
            </a:r>
            <a:r>
              <a:rPr lang="en-US" dirty="0" smtClean="0"/>
              <a:t>that the </a:t>
            </a:r>
            <a:r>
              <a:rPr lang="en-US" dirty="0"/>
              <a:t>workbook you </a:t>
            </a:r>
            <a:r>
              <a:rPr lang="en-US" dirty="0" smtClean="0"/>
              <a:t>are Saving </a:t>
            </a:r>
            <a:r>
              <a:rPr lang="en-US" dirty="0"/>
              <a:t>a Workbook with Macros</a:t>
            </a:r>
          </a:p>
          <a:p>
            <a:r>
              <a:rPr lang="en-US" dirty="0" smtClean="0"/>
              <a:t>e </a:t>
            </a:r>
            <a:r>
              <a:rPr lang="en-US" dirty="0"/>
              <a:t>trying to save contains features that cannot be saved in a </a:t>
            </a:r>
            <a:r>
              <a:rPr lang="en-US" dirty="0" smtClean="0"/>
              <a:t>macro-free workbook</a:t>
            </a:r>
          </a:p>
          <a:p>
            <a:r>
              <a:rPr lang="en-US" dirty="0" smtClean="0"/>
              <a:t>The </a:t>
            </a:r>
            <a:r>
              <a:rPr lang="en-US" dirty="0"/>
              <a:t>default Excel workbook does not allow macros to be stored as </a:t>
            </a:r>
            <a:r>
              <a:rPr lang="en-US" dirty="0" smtClean="0"/>
              <a:t>part of </a:t>
            </a:r>
            <a:r>
              <a:rPr lang="en-US" dirty="0"/>
              <a:t>the </a:t>
            </a:r>
            <a:r>
              <a:rPr lang="en-US" dirty="0" smtClean="0"/>
              <a:t>file and has the .</a:t>
            </a:r>
            <a:r>
              <a:rPr lang="en-US" dirty="0" err="1" smtClean="0"/>
              <a:t>xlsx</a:t>
            </a:r>
            <a:r>
              <a:rPr lang="en-US" dirty="0" smtClean="0"/>
              <a:t> file extension</a:t>
            </a:r>
          </a:p>
          <a:p>
            <a:r>
              <a:rPr lang="en-US" dirty="0" smtClean="0"/>
              <a:t>A </a:t>
            </a:r>
            <a:r>
              <a:rPr lang="en-US" dirty="0"/>
              <a:t>macro-enabled </a:t>
            </a:r>
            <a:r>
              <a:rPr lang="en-US" dirty="0" smtClean="0"/>
              <a:t>workbook has </a:t>
            </a:r>
            <a:r>
              <a:rPr lang="en-US" dirty="0"/>
              <a:t>the .</a:t>
            </a:r>
            <a:r>
              <a:rPr lang="en-US" dirty="0" err="1"/>
              <a:t>xlsm</a:t>
            </a:r>
            <a:r>
              <a:rPr lang="en-US" dirty="0"/>
              <a:t> file extension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541170"/>
      </p:ext>
    </p:extLst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 Workbook with </a:t>
            </a:r>
            <a:r>
              <a:rPr lang="en-US" dirty="0" smtClean="0"/>
              <a:t>Macros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Macro warning dialog box: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Yes button</a:t>
            </a:r>
            <a:r>
              <a:rPr lang="en-US" dirty="0" smtClean="0"/>
              <a:t> if </a:t>
            </a:r>
            <a:r>
              <a:rPr lang="en-US" dirty="0"/>
              <a:t>you want to save the workbook without the </a:t>
            </a:r>
            <a:r>
              <a:rPr lang="en-US" dirty="0" smtClean="0"/>
              <a:t>macros; the </a:t>
            </a:r>
            <a:r>
              <a:rPr lang="en-US" dirty="0"/>
              <a:t>macros you created will be </a:t>
            </a:r>
            <a:r>
              <a:rPr lang="en-US" dirty="0" smtClean="0"/>
              <a:t>lost</a:t>
            </a:r>
            <a:endParaRPr lang="en-US" dirty="0"/>
          </a:p>
          <a:p>
            <a:pPr lvl="1"/>
            <a:r>
              <a:rPr lang="en-US" dirty="0" smtClean="0"/>
              <a:t>Click </a:t>
            </a:r>
            <a:r>
              <a:rPr lang="en-US" dirty="0"/>
              <a:t>the No button </a:t>
            </a:r>
            <a:r>
              <a:rPr lang="en-US" dirty="0" smtClean="0"/>
              <a:t>if </a:t>
            </a:r>
            <a:r>
              <a:rPr lang="en-US" dirty="0"/>
              <a:t>you want to save the workbook with the </a:t>
            </a:r>
            <a:r>
              <a:rPr lang="en-US" dirty="0" smtClean="0"/>
              <a:t>macros; then </a:t>
            </a:r>
            <a:r>
              <a:rPr lang="en-US" dirty="0"/>
              <a:t>save the workbook as a new </a:t>
            </a:r>
            <a:r>
              <a:rPr lang="en-US" dirty="0" smtClean="0"/>
              <a:t>file—one that allows macros to be saved as part of the file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680208"/>
      </p:ext>
    </p:extLst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 Workbook with Macros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600200"/>
          </a:xfrm>
        </p:spPr>
        <p:txBody>
          <a:bodyPr/>
          <a:lstStyle/>
          <a:p>
            <a:r>
              <a:rPr lang="en-US" dirty="0"/>
              <a:t>When you open a file with macros, Excel checks the opening workbook to see if </a:t>
            </a:r>
            <a:r>
              <a:rPr lang="en-US" dirty="0" smtClean="0"/>
              <a:t>it contains </a:t>
            </a:r>
            <a:r>
              <a:rPr lang="en-US" dirty="0"/>
              <a:t>any macros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3302222"/>
            <a:ext cx="8001000" cy="203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3001213"/>
      </p:ext>
    </p:extLst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a Tab from the Ribbon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52999"/>
          </a:xfrm>
        </p:spPr>
        <p:txBody>
          <a:bodyPr/>
          <a:lstStyle/>
          <a:p>
            <a:r>
              <a:rPr lang="en-US" dirty="0"/>
              <a:t>If you decide you don’t want a tab displayed on the ribbon, you can remove </a:t>
            </a:r>
            <a:r>
              <a:rPr lang="en-US" dirty="0" smtClean="0"/>
              <a:t>it</a:t>
            </a:r>
          </a:p>
          <a:p>
            <a:r>
              <a:rPr lang="en-US" dirty="0"/>
              <a:t>To remove the DEVELOPER tab from the </a:t>
            </a:r>
            <a:r>
              <a:rPr lang="en-US" dirty="0" smtClean="0"/>
              <a:t>ribbon:</a:t>
            </a:r>
          </a:p>
          <a:p>
            <a:pPr lvl="1"/>
            <a:r>
              <a:rPr lang="en-US" dirty="0" smtClean="0"/>
              <a:t>Right-click any tab on the ribbon, and then click Customize the Ribbon</a:t>
            </a:r>
          </a:p>
          <a:p>
            <a:pPr lvl="1"/>
            <a:r>
              <a:rPr lang="en-US" dirty="0" smtClean="0"/>
              <a:t>In the Main Tabs box, click the Developer check box to remove the checkmark</a:t>
            </a:r>
          </a:p>
          <a:p>
            <a:pPr lvl="1"/>
            <a:r>
              <a:rPr lang="en-US" dirty="0" smtClean="0"/>
              <a:t>Click the OK button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473283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 Excel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Excel application is a spreadsheet written or tailored to meet specific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Planning includes </a:t>
            </a:r>
            <a:r>
              <a:rPr lang="en-US" dirty="0"/>
              <a:t>designing how the worksheet(s) will be </a:t>
            </a:r>
            <a:r>
              <a:rPr lang="en-US" dirty="0" smtClean="0"/>
              <a:t>organized; you can:</a:t>
            </a:r>
          </a:p>
          <a:p>
            <a:pPr lvl="1"/>
            <a:r>
              <a:rPr lang="en-US" dirty="0"/>
              <a:t>Enter and edit data (setting where and what types of data can be entered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Store </a:t>
            </a:r>
            <a:r>
              <a:rPr lang="en-US" dirty="0"/>
              <a:t>data after it has been </a:t>
            </a:r>
            <a:r>
              <a:rPr lang="en-US" dirty="0" smtClean="0"/>
              <a:t>entered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formulas to manipulate and </a:t>
            </a:r>
            <a:r>
              <a:rPr lang="en-US" dirty="0" smtClean="0"/>
              <a:t>perform calculations </a:t>
            </a:r>
            <a:r>
              <a:rPr lang="en-US" dirty="0"/>
              <a:t>on </a:t>
            </a:r>
            <a:r>
              <a:rPr lang="en-US" dirty="0" smtClean="0"/>
              <a:t>data</a:t>
            </a:r>
            <a:endParaRPr lang="en-US" dirty="0"/>
          </a:p>
          <a:p>
            <a:pPr lvl="1"/>
            <a:r>
              <a:rPr lang="en-US" dirty="0" smtClean="0"/>
              <a:t>Display </a:t>
            </a:r>
            <a:r>
              <a:rPr lang="en-US" dirty="0"/>
              <a:t>outputs, such as reports and </a:t>
            </a:r>
            <a:r>
              <a:rPr lang="en-US" dirty="0" smtClean="0"/>
              <a:t>charts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918677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Cells and Ranges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Cell and range references do not indicate what data is stored </a:t>
            </a:r>
            <a:r>
              <a:rPr lang="en-US" sz="2800" dirty="0" smtClean="0"/>
              <a:t>in those cells</a:t>
            </a:r>
          </a:p>
          <a:p>
            <a:r>
              <a:rPr lang="en-US" sz="2800" dirty="0" smtClean="0"/>
              <a:t>You </a:t>
            </a:r>
            <a:r>
              <a:rPr lang="en-US" sz="2800" dirty="0"/>
              <a:t>can use a defined name to assign a meaningful, </a:t>
            </a:r>
            <a:r>
              <a:rPr lang="en-US" sz="2800" dirty="0" smtClean="0"/>
              <a:t>descriptive name </a:t>
            </a:r>
            <a:r>
              <a:rPr lang="en-US" sz="2800" dirty="0"/>
              <a:t>to a cell or </a:t>
            </a:r>
            <a:r>
              <a:rPr lang="en-US" sz="2800" dirty="0" smtClean="0"/>
              <a:t>range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defined name enables you to quickly navigate within a workbook to the </a:t>
            </a:r>
            <a:r>
              <a:rPr lang="en-US" sz="2800" dirty="0" smtClean="0"/>
              <a:t>cell or </a:t>
            </a:r>
            <a:r>
              <a:rPr lang="en-US" sz="2800" dirty="0"/>
              <a:t>range with the defined </a:t>
            </a:r>
            <a:r>
              <a:rPr lang="en-US" sz="2800" dirty="0" smtClean="0"/>
              <a:t>name</a:t>
            </a:r>
          </a:p>
          <a:p>
            <a:r>
              <a:rPr lang="en-US" sz="2800" dirty="0" smtClean="0"/>
              <a:t>You </a:t>
            </a:r>
            <a:r>
              <a:rPr lang="en-US" sz="2800" dirty="0"/>
              <a:t>can </a:t>
            </a:r>
            <a:r>
              <a:rPr lang="en-US" sz="2800" dirty="0" smtClean="0"/>
              <a:t>use </a:t>
            </a:r>
            <a:r>
              <a:rPr lang="en-US" sz="2800" dirty="0"/>
              <a:t>defined names to create </a:t>
            </a:r>
            <a:r>
              <a:rPr lang="en-US" sz="2800" dirty="0" smtClean="0"/>
              <a:t>more descriptive </a:t>
            </a:r>
            <a:r>
              <a:rPr lang="en-US" sz="2800" dirty="0"/>
              <a:t>formulas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041921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Cells and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for naming cells or ranges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begin with a letter or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Can include </a:t>
            </a:r>
            <a:r>
              <a:rPr lang="en-US" dirty="0"/>
              <a:t>letters and numbers as well as periods and underscores, </a:t>
            </a:r>
            <a:r>
              <a:rPr lang="en-US" dirty="0" smtClean="0"/>
              <a:t>but not </a:t>
            </a:r>
            <a:r>
              <a:rPr lang="en-US" dirty="0"/>
              <a:t>other symbols or </a:t>
            </a:r>
            <a:r>
              <a:rPr lang="en-US" dirty="0" smtClean="0"/>
              <a:t>spaces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an </a:t>
            </a:r>
            <a:r>
              <a:rPr lang="en-US" dirty="0" smtClean="0"/>
              <a:t>underscore between </a:t>
            </a:r>
            <a:r>
              <a:rPr lang="en-US" dirty="0"/>
              <a:t>the words or capitalize the first letter of each </a:t>
            </a:r>
            <a:r>
              <a:rPr lang="en-US" dirty="0" smtClean="0"/>
              <a:t>word</a:t>
            </a:r>
            <a:endParaRPr lang="en-US" dirty="0"/>
          </a:p>
          <a:p>
            <a:pPr lvl="1"/>
            <a:r>
              <a:rPr lang="en-US" dirty="0" smtClean="0"/>
              <a:t>Cannot </a:t>
            </a:r>
            <a:r>
              <a:rPr lang="en-US" dirty="0"/>
              <a:t>be a valid cell </a:t>
            </a:r>
            <a:r>
              <a:rPr lang="en-US" dirty="0" smtClean="0"/>
              <a:t>address, </a:t>
            </a:r>
            <a:r>
              <a:rPr lang="en-US" dirty="0"/>
              <a:t>function </a:t>
            </a:r>
            <a:r>
              <a:rPr lang="en-US" dirty="0" smtClean="0"/>
              <a:t>name, </a:t>
            </a:r>
            <a:r>
              <a:rPr lang="en-US" dirty="0"/>
              <a:t>or reserved </a:t>
            </a:r>
            <a:r>
              <a:rPr lang="en-US" dirty="0" smtClean="0"/>
              <a:t>word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include as many as 255 </a:t>
            </a:r>
            <a:r>
              <a:rPr lang="en-US" dirty="0" smtClean="0"/>
              <a:t>characters</a:t>
            </a:r>
          </a:p>
          <a:p>
            <a:pPr lvl="1"/>
            <a:r>
              <a:rPr lang="en-US" dirty="0" smtClean="0"/>
              <a:t>The name is </a:t>
            </a:r>
            <a:r>
              <a:rPr lang="en-US" dirty="0"/>
              <a:t>not case sensitive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987182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3418</Words>
  <Application>Microsoft Office PowerPoint</Application>
  <PresentationFormat>On-screen Show (4:3)</PresentationFormat>
  <Paragraphs>454</Paragraphs>
  <Slides>65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2_Office Theme</vt:lpstr>
      <vt:lpstr>Tutorial 7:  Developing an Excel Application</vt:lpstr>
      <vt:lpstr>Objectives</vt:lpstr>
      <vt:lpstr>Objectives</vt:lpstr>
      <vt:lpstr>Objectives</vt:lpstr>
      <vt:lpstr>Visual Overview: Excel Application and Defined Names</vt:lpstr>
      <vt:lpstr>Visual Overview: Excel Application and Defined Names</vt:lpstr>
      <vt:lpstr>Planning an Excel Application</vt:lpstr>
      <vt:lpstr>Naming Cells and Ranges</vt:lpstr>
      <vt:lpstr>Naming Cells and Ranges</vt:lpstr>
      <vt:lpstr>Naming Cells and Ranges</vt:lpstr>
      <vt:lpstr>Naming Cells and Ranges</vt:lpstr>
      <vt:lpstr>Naming Cells and Ranges</vt:lpstr>
      <vt:lpstr>Naming Cells and Ranges</vt:lpstr>
      <vt:lpstr>Naming Cells and Ranges</vt:lpstr>
      <vt:lpstr>Naming Cells and Ranges</vt:lpstr>
      <vt:lpstr>Using Defined Names in Formulas</vt:lpstr>
      <vt:lpstr>Using Defined Names in Formulas</vt:lpstr>
      <vt:lpstr>Using Defined Names in Formulas</vt:lpstr>
      <vt:lpstr>Visual Overview:  Data Validation and Protection</vt:lpstr>
      <vt:lpstr>Visual Overview:  Data Validation and Protection</vt:lpstr>
      <vt:lpstr>Validating Data Entry</vt:lpstr>
      <vt:lpstr>Validating Data Entry</vt:lpstr>
      <vt:lpstr>Validating Data Entry</vt:lpstr>
      <vt:lpstr>Validating Data Entry</vt:lpstr>
      <vt:lpstr>Validating Data Entry</vt:lpstr>
      <vt:lpstr>Validating Data Entry</vt:lpstr>
      <vt:lpstr>Validating Data Entry</vt:lpstr>
      <vt:lpstr>Validating Data Entry</vt:lpstr>
      <vt:lpstr>Validating Data Entry</vt:lpstr>
      <vt:lpstr>Protecting a Worksheet and a Workbook</vt:lpstr>
      <vt:lpstr>Protecting a Worksheet and a Workbook</vt:lpstr>
      <vt:lpstr>Protecting a Worksheet and a Workbook</vt:lpstr>
      <vt:lpstr>Protecting a Worksheet and a Workbook</vt:lpstr>
      <vt:lpstr>Protecting a Worksheet and a Workbook</vt:lpstr>
      <vt:lpstr>Protecting a Worksheet and a Workbook</vt:lpstr>
      <vt:lpstr>Protecting a Worksheet and a Workbook</vt:lpstr>
      <vt:lpstr>Protecting a Worksheet and a Workbook</vt:lpstr>
      <vt:lpstr>Inserting Comments</vt:lpstr>
      <vt:lpstr>Inserting Comments</vt:lpstr>
      <vt:lpstr>Visual Overview: Working with Macros</vt:lpstr>
      <vt:lpstr>Visual Overview: Working with Macros</vt:lpstr>
      <vt:lpstr>Automating Tasks with Macros</vt:lpstr>
      <vt:lpstr>Automating Tasks with Macros</vt:lpstr>
      <vt:lpstr>Protecting Against Macro Viruses</vt:lpstr>
      <vt:lpstr>Protecting Against Macro Viruses</vt:lpstr>
      <vt:lpstr>Protecting Against Macro Viruses</vt:lpstr>
      <vt:lpstr>Protecting Against Macro Viruses</vt:lpstr>
      <vt:lpstr>Recording a Macro</vt:lpstr>
      <vt:lpstr>Recording a Macro</vt:lpstr>
      <vt:lpstr>Recording a Macro</vt:lpstr>
      <vt:lpstr>Recording a Macro</vt:lpstr>
      <vt:lpstr>Running a Macro</vt:lpstr>
      <vt:lpstr>Running a Macro</vt:lpstr>
      <vt:lpstr>Running a Macro</vt:lpstr>
      <vt:lpstr>Creating the TransferData Macro</vt:lpstr>
      <vt:lpstr>Working with the Visual Basic Editor</vt:lpstr>
      <vt:lpstr>Working with the Visual Basic Editor</vt:lpstr>
      <vt:lpstr>Working with the Visual Basic Editor</vt:lpstr>
      <vt:lpstr>Working with the Visual Basic Editor</vt:lpstr>
      <vt:lpstr>Creating Macro Buttons</vt:lpstr>
      <vt:lpstr>Creating Macro Buttons</vt:lpstr>
      <vt:lpstr>Saving a Workbook with Macros</vt:lpstr>
      <vt:lpstr>Saving a Workbook with Macros</vt:lpstr>
      <vt:lpstr>Opening a Workbook with Macros</vt:lpstr>
      <vt:lpstr>Removing a Tab from the Ribbon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2013-07-19T14:15:05Z</dcterms:created>
  <dcterms:modified xsi:type="dcterms:W3CDTF">2013-07-19T14:15:11Z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