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67"/>
  </p:notesMasterIdLst>
  <p:handoutMasterIdLst>
    <p:handoutMasterId r:id="rId68"/>
  </p:handoutMasterIdLst>
  <p:sldIdLst>
    <p:sldId id="290" r:id="rId2"/>
    <p:sldId id="291" r:id="rId3"/>
    <p:sldId id="292" r:id="rId4"/>
    <p:sldId id="339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40" r:id="rId13"/>
    <p:sldId id="301" r:id="rId14"/>
    <p:sldId id="300" r:id="rId15"/>
    <p:sldId id="302" r:id="rId16"/>
    <p:sldId id="341" r:id="rId17"/>
    <p:sldId id="303" r:id="rId18"/>
    <p:sldId id="343" r:id="rId19"/>
    <p:sldId id="344" r:id="rId20"/>
    <p:sldId id="356" r:id="rId21"/>
    <p:sldId id="357" r:id="rId22"/>
    <p:sldId id="304" r:id="rId23"/>
    <p:sldId id="305" r:id="rId24"/>
    <p:sldId id="306" r:id="rId25"/>
    <p:sldId id="307" r:id="rId26"/>
    <p:sldId id="358" r:id="rId27"/>
    <p:sldId id="308" r:id="rId28"/>
    <p:sldId id="309" r:id="rId29"/>
    <p:sldId id="310" r:id="rId30"/>
    <p:sldId id="311" r:id="rId31"/>
    <p:sldId id="312" r:id="rId32"/>
    <p:sldId id="345" r:id="rId33"/>
    <p:sldId id="313" r:id="rId34"/>
    <p:sldId id="314" r:id="rId35"/>
    <p:sldId id="315" r:id="rId36"/>
    <p:sldId id="359" r:id="rId37"/>
    <p:sldId id="316" r:id="rId38"/>
    <p:sldId id="348" r:id="rId39"/>
    <p:sldId id="349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6" r:id="rId49"/>
    <p:sldId id="360" r:id="rId50"/>
    <p:sldId id="327" r:id="rId51"/>
    <p:sldId id="328" r:id="rId52"/>
    <p:sldId id="329" r:id="rId53"/>
    <p:sldId id="350" r:id="rId54"/>
    <p:sldId id="330" r:id="rId55"/>
    <p:sldId id="333" r:id="rId56"/>
    <p:sldId id="351" r:id="rId57"/>
    <p:sldId id="352" r:id="rId58"/>
    <p:sldId id="362" r:id="rId59"/>
    <p:sldId id="361" r:id="rId60"/>
    <p:sldId id="353" r:id="rId61"/>
    <p:sldId id="354" r:id="rId62"/>
    <p:sldId id="355" r:id="rId63"/>
    <p:sldId id="338" r:id="rId64"/>
    <p:sldId id="363" r:id="rId65"/>
    <p:sldId id="364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442"/>
    <a:srgbClr val="48AC4D"/>
    <a:srgbClr val="F85C1E"/>
    <a:srgbClr val="20409A"/>
    <a:srgbClr val="60C452"/>
    <a:srgbClr val="CC0099"/>
    <a:srgbClr val="CC3399"/>
    <a:srgbClr val="FFFF00"/>
    <a:srgbClr val="CC00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98" autoAdjust="0"/>
  </p:normalViewPr>
  <p:slideViewPr>
    <p:cSldViewPr>
      <p:cViewPr>
        <p:scale>
          <a:sx n="80" d="100"/>
          <a:sy n="80" d="100"/>
        </p:scale>
        <p:origin x="-86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rgbClr val="3E9442"/>
                </a:solidFill>
                <a:latin typeface="Franklin Gothic Medium" pitchFamily="34" charset="0"/>
              </a:rPr>
              <a:t>Microsoft  Excel  2013</a:t>
            </a:r>
            <a:endParaRPr lang="en-US" sz="6000" dirty="0">
              <a:solidFill>
                <a:srgbClr val="3E944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8862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E9442"/>
                </a:solidFill>
              </a:rPr>
              <a:t>®</a:t>
            </a:r>
            <a:endParaRPr lang="en-US" dirty="0">
              <a:solidFill>
                <a:srgbClr val="3E944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5943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E944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3451" b="6899"/>
          <a:stretch>
            <a:fillRect/>
          </a:stretch>
        </p:blipFill>
        <p:spPr bwMode="auto">
          <a:xfrm>
            <a:off x="0" y="2819400"/>
            <a:ext cx="9143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Tutorial 5: </a:t>
            </a:r>
            <a:br>
              <a:rPr lang="en-US" sz="4400" smtClean="0"/>
            </a:br>
            <a:r>
              <a:rPr lang="en-US" sz="4400" smtClean="0"/>
              <a:t>Working with Excel Tables, PivotTables, and PivotCharts</a:t>
            </a:r>
          </a:p>
        </p:txBody>
      </p:sp>
    </p:spTree>
    <p:extLst>
      <p:ext uri="{BB962C8B-B14F-4D97-AF65-F5344CB8AC3E}">
        <p14:creationId xmlns:p14="http://schemas.microsoft.com/office/powerpoint/2010/main" xmlns="" val="14418396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59A013-2050-4E45-BED1-2A234F1D5F2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843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Planning a Structured Range </a:t>
            </a:r>
            <a:br>
              <a:rPr lang="en-US" sz="4000" dirty="0"/>
            </a:br>
            <a:r>
              <a:rPr lang="en-US" sz="4000" dirty="0"/>
              <a:t>of Data</a:t>
            </a:r>
            <a:endParaRPr lang="en-US" sz="4000" dirty="0" smtClean="0"/>
          </a:p>
        </p:txBody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Creating an Effective Structured Range of Data</a:t>
            </a:r>
          </a:p>
          <a:p>
            <a:pPr lvl="1"/>
            <a:r>
              <a:rPr lang="en-US" dirty="0" smtClean="0"/>
              <a:t>Enter field names in top row of range</a:t>
            </a:r>
          </a:p>
          <a:p>
            <a:pPr lvl="1"/>
            <a:r>
              <a:rPr lang="en-US" dirty="0" smtClean="0"/>
              <a:t>Use short, descriptive field names</a:t>
            </a:r>
          </a:p>
          <a:p>
            <a:pPr lvl="1"/>
            <a:r>
              <a:rPr lang="en-US" dirty="0" smtClean="0"/>
              <a:t>Format field names to distinguish header row from data</a:t>
            </a:r>
          </a:p>
          <a:p>
            <a:pPr lvl="1"/>
            <a:r>
              <a:rPr lang="en-US" dirty="0" smtClean="0"/>
              <a:t>Enter the same kind of data in a field </a:t>
            </a:r>
          </a:p>
          <a:p>
            <a:pPr lvl="1"/>
            <a:r>
              <a:rPr lang="en-US" dirty="0" smtClean="0"/>
              <a:t>Separate data (including header row) from other information in the worksheet by </a:t>
            </a:r>
            <a:r>
              <a:rPr lang="en-US" i="1" dirty="0" smtClean="0"/>
              <a:t>at least </a:t>
            </a:r>
            <a:r>
              <a:rPr lang="en-US" dirty="0" smtClean="0"/>
              <a:t>one blank row and one blank column</a:t>
            </a:r>
          </a:p>
        </p:txBody>
      </p:sp>
    </p:spTree>
    <p:extLst>
      <p:ext uri="{BB962C8B-B14F-4D97-AF65-F5344CB8AC3E}">
        <p14:creationId xmlns:p14="http://schemas.microsoft.com/office/powerpoint/2010/main" xmlns="" val="12976722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29C673-140E-45B1-A395-1C283CA30F7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94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Freezing Rows and Columns</a:t>
            </a:r>
          </a:p>
        </p:txBody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1600200"/>
          </a:xfrm>
        </p:spPr>
        <p:txBody>
          <a:bodyPr/>
          <a:lstStyle/>
          <a:p>
            <a:r>
              <a:rPr lang="en-US" b="1" dirty="0" smtClean="0"/>
              <a:t>Freezing </a:t>
            </a:r>
            <a:r>
              <a:rPr lang="en-US" dirty="0" smtClean="0"/>
              <a:t>a row or column keeps headings visible as you work with data in a large worksheet</a:t>
            </a:r>
          </a:p>
        </p:txBody>
      </p:sp>
      <p:pic>
        <p:nvPicPr>
          <p:cNvPr id="7" name="Picture 6" descr="Fig05-0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971800"/>
            <a:ext cx="8001000" cy="305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48558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Excel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 tables make </a:t>
            </a:r>
            <a:r>
              <a:rPr lang="en-US" dirty="0"/>
              <a:t>it easier to identify, </a:t>
            </a:r>
            <a:r>
              <a:rPr lang="en-US" dirty="0" smtClean="0"/>
              <a:t>manage, and </a:t>
            </a:r>
            <a:r>
              <a:rPr lang="en-US" dirty="0"/>
              <a:t>analyze the groups of related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When </a:t>
            </a:r>
            <a:r>
              <a:rPr lang="en-US" dirty="0"/>
              <a:t>a structured range of data is </a:t>
            </a:r>
            <a:r>
              <a:rPr lang="en-US" dirty="0" smtClean="0"/>
              <a:t>converted into </a:t>
            </a:r>
            <a:r>
              <a:rPr lang="en-US" dirty="0"/>
              <a:t>an Excel table, you see the following: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filter button in each cell of the header row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range formatted with a table style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sizing handle (a small triangle) in the lower-right corner of the last cell of the table</a:t>
            </a:r>
          </a:p>
          <a:p>
            <a:pPr lvl="1"/>
            <a:r>
              <a:rPr lang="en-US" dirty="0" smtClean="0"/>
              <a:t>The TABLE TOOLS DESIGN tab </a:t>
            </a:r>
            <a:r>
              <a:rPr lang="en-US" dirty="0"/>
              <a:t>on the ribbon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036577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8AA4B5-D680-47A0-8A92-7FB8500FD8B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150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an Excel Table</a:t>
            </a:r>
          </a:p>
        </p:txBody>
      </p:sp>
      <p:pic>
        <p:nvPicPr>
          <p:cNvPr id="7" name="Picture 6" descr="Fig05-0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40" y="1241805"/>
            <a:ext cx="715052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ig05-05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43" y="3810000"/>
            <a:ext cx="743231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02657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6D891-93EE-46A8-BB4E-299BED6878B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485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Creating an Excel Table</a:t>
            </a:r>
          </a:p>
        </p:txBody>
      </p:sp>
      <p:sp>
        <p:nvSpPr>
          <p:cNvPr id="20486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Saving </a:t>
            </a:r>
            <a:r>
              <a:rPr lang="en-US" dirty="0"/>
              <a:t>Time with Excel </a:t>
            </a:r>
            <a:r>
              <a:rPr lang="en-US" dirty="0" smtClean="0"/>
              <a:t>Tables</a:t>
            </a:r>
            <a:endParaRPr lang="en-US" dirty="0"/>
          </a:p>
          <a:p>
            <a:pPr lvl="1"/>
            <a:r>
              <a:rPr lang="en-US" dirty="0" smtClean="0"/>
              <a:t>Format quickly using a table style</a:t>
            </a:r>
          </a:p>
          <a:p>
            <a:pPr lvl="1"/>
            <a:r>
              <a:rPr lang="en-US" dirty="0" smtClean="0"/>
              <a:t>Add new rows and columns that automatically expand the range</a:t>
            </a:r>
          </a:p>
          <a:p>
            <a:pPr lvl="1"/>
            <a:r>
              <a:rPr lang="en-US" dirty="0" smtClean="0"/>
              <a:t>Add a Total row to calculate a summary function (SUM, AVERAGE, COUNT, MIN, MAX)</a:t>
            </a:r>
          </a:p>
          <a:p>
            <a:pPr lvl="1"/>
            <a:r>
              <a:rPr lang="en-US" dirty="0" smtClean="0"/>
              <a:t>Enter a formula in a cell that is automatically copied to all other cells in the column</a:t>
            </a:r>
          </a:p>
          <a:p>
            <a:pPr lvl="1"/>
            <a:r>
              <a:rPr lang="en-US" dirty="0" smtClean="0"/>
              <a:t>Create formulas that reference cells in a table by using table and column names</a:t>
            </a:r>
          </a:p>
        </p:txBody>
      </p:sp>
    </p:spTree>
    <p:extLst>
      <p:ext uri="{BB962C8B-B14F-4D97-AF65-F5344CB8AC3E}">
        <p14:creationId xmlns:p14="http://schemas.microsoft.com/office/powerpoint/2010/main" xmlns="" val="35126112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17D9BE-953A-492E-96C7-2D8BA7067E8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253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Excel Table</a:t>
            </a:r>
          </a:p>
        </p:txBody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Renaming an Excel Table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Excel table in a workbook must have a unique </a:t>
            </a:r>
            <a:r>
              <a:rPr lang="en-US" dirty="0" smtClean="0"/>
              <a:t>name</a:t>
            </a:r>
            <a:endParaRPr lang="en-US" sz="2800" dirty="0" smtClean="0"/>
          </a:p>
          <a:p>
            <a:pPr lvl="1"/>
            <a:r>
              <a:rPr lang="en-US" dirty="0" smtClean="0"/>
              <a:t>Descriptive names make it easier to identify a table by its content</a:t>
            </a:r>
          </a:p>
          <a:p>
            <a:pPr lvl="1"/>
            <a:r>
              <a:rPr lang="en-US" dirty="0"/>
              <a:t>Table names must start with a letter or an underscore but can use </a:t>
            </a:r>
            <a:r>
              <a:rPr lang="en-US" dirty="0" smtClean="0"/>
              <a:t>any combination </a:t>
            </a:r>
            <a:r>
              <a:rPr lang="en-US" dirty="0"/>
              <a:t>of letters, numbers, and underscores for the rest of the </a:t>
            </a:r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Table names cannot </a:t>
            </a:r>
            <a:r>
              <a:rPr lang="en-US" dirty="0"/>
              <a:t>include </a:t>
            </a:r>
            <a:r>
              <a:rPr lang="en-US" dirty="0" smtClean="0"/>
              <a:t>spaces</a:t>
            </a:r>
          </a:p>
        </p:txBody>
      </p:sp>
    </p:spTree>
    <p:extLst>
      <p:ext uri="{BB962C8B-B14F-4D97-AF65-F5344CB8AC3E}">
        <p14:creationId xmlns:p14="http://schemas.microsoft.com/office/powerpoint/2010/main" xmlns="" val="6487334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an Excel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Can </a:t>
            </a:r>
            <a:r>
              <a:rPr lang="en-US" dirty="0"/>
              <a:t>modify an Excel table by adding or removing table elements or by changing </a:t>
            </a:r>
            <a:r>
              <a:rPr lang="en-US" dirty="0" smtClean="0"/>
              <a:t>the table’s formatting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display or hide the following:</a:t>
            </a:r>
          </a:p>
          <a:p>
            <a:pPr lvl="1"/>
            <a:r>
              <a:rPr lang="en-US" dirty="0" smtClean="0"/>
              <a:t>Header row</a:t>
            </a:r>
          </a:p>
          <a:p>
            <a:pPr lvl="1"/>
            <a:r>
              <a:rPr lang="en-US" dirty="0" smtClean="0"/>
              <a:t>Total row</a:t>
            </a:r>
          </a:p>
          <a:p>
            <a:pPr lvl="1"/>
            <a:r>
              <a:rPr lang="en-US" dirty="0" smtClean="0"/>
              <a:t>First column</a:t>
            </a:r>
          </a:p>
          <a:p>
            <a:pPr lvl="1"/>
            <a:r>
              <a:rPr lang="en-US" dirty="0" smtClean="0"/>
              <a:t>Last column</a:t>
            </a:r>
          </a:p>
          <a:p>
            <a:pPr lvl="1"/>
            <a:r>
              <a:rPr lang="en-US" dirty="0" smtClean="0"/>
              <a:t>Banded rows</a:t>
            </a:r>
          </a:p>
          <a:p>
            <a:pPr lvl="1"/>
            <a:r>
              <a:rPr lang="en-US" dirty="0" smtClean="0"/>
              <a:t>Banded columns</a:t>
            </a:r>
          </a:p>
          <a:p>
            <a:pPr lvl="1"/>
            <a:r>
              <a:rPr lang="en-US" dirty="0" smtClean="0"/>
              <a:t>Filter buttons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273673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BD145-D9E3-421F-88CF-94CE982CDB8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458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Data in an Excel Table</a:t>
            </a:r>
          </a:p>
        </p:txBody>
      </p:sp>
      <p:sp>
        <p:nvSpPr>
          <p:cNvPr id="24582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As you develop a worksheet with an Excel table, you may need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Add </a:t>
            </a:r>
            <a:r>
              <a:rPr lang="en-US" dirty="0"/>
              <a:t>new records </a:t>
            </a:r>
            <a:r>
              <a:rPr lang="en-US" dirty="0" smtClean="0"/>
              <a:t>to the table</a:t>
            </a:r>
          </a:p>
          <a:p>
            <a:pPr lvl="1"/>
            <a:r>
              <a:rPr lang="en-US" dirty="0" smtClean="0"/>
              <a:t>Find </a:t>
            </a:r>
            <a:r>
              <a:rPr lang="en-US" dirty="0"/>
              <a:t>and edit existing records in the </a:t>
            </a:r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Delete </a:t>
            </a:r>
            <a:r>
              <a:rPr lang="en-US" dirty="0"/>
              <a:t>records from the table</a:t>
            </a:r>
            <a:endParaRPr lang="en-US" dirty="0" smtClean="0"/>
          </a:p>
          <a:p>
            <a:r>
              <a:rPr lang="en-US" dirty="0" smtClean="0"/>
              <a:t>Adding Records</a:t>
            </a:r>
          </a:p>
          <a:p>
            <a:pPr lvl="1"/>
            <a:r>
              <a:rPr lang="en-US" dirty="0" smtClean="0"/>
              <a:t>Add a record in the first blank row </a:t>
            </a:r>
          </a:p>
          <a:p>
            <a:pPr lvl="1"/>
            <a:r>
              <a:rPr lang="en-US" dirty="0" smtClean="0"/>
              <a:t>Add a record in a specific location by inserting a row within the table for the new record</a:t>
            </a:r>
          </a:p>
        </p:txBody>
      </p:sp>
    </p:spTree>
    <p:extLst>
      <p:ext uri="{BB962C8B-B14F-4D97-AF65-F5344CB8AC3E}">
        <p14:creationId xmlns:p14="http://schemas.microsoft.com/office/powerpoint/2010/main" xmlns="" val="37983950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Data in an Excel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and Editing Records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manually scroll through the table to find a specific </a:t>
            </a:r>
            <a:r>
              <a:rPr lang="en-US" dirty="0" smtClean="0"/>
              <a:t>record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uicker </a:t>
            </a:r>
            <a:r>
              <a:rPr lang="en-US" dirty="0"/>
              <a:t>way to locate a record is to use the Find </a:t>
            </a:r>
            <a:r>
              <a:rPr lang="en-US" dirty="0" smtClean="0"/>
              <a:t>command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using the Find </a:t>
            </a:r>
            <a:r>
              <a:rPr lang="en-US" dirty="0" smtClean="0"/>
              <a:t>or Replace </a:t>
            </a:r>
            <a:r>
              <a:rPr lang="en-US" dirty="0"/>
              <a:t>command, it is best to </a:t>
            </a:r>
            <a:r>
              <a:rPr lang="en-US" dirty="0" smtClean="0"/>
              <a:t>start </a:t>
            </a:r>
            <a:r>
              <a:rPr lang="en-US" dirty="0"/>
              <a:t>at the top of a worksheet to ensure that all cells </a:t>
            </a:r>
            <a:r>
              <a:rPr lang="en-US" dirty="0" smtClean="0"/>
              <a:t>in the </a:t>
            </a:r>
            <a:r>
              <a:rPr lang="en-US" dirty="0"/>
              <a:t>table are </a:t>
            </a:r>
            <a:r>
              <a:rPr lang="en-US" dirty="0" smtClean="0"/>
              <a:t>searched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651136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Data in an Excel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Deleting a Record</a:t>
            </a:r>
          </a:p>
          <a:p>
            <a:pPr lvl="1"/>
            <a:r>
              <a:rPr lang="en-US" dirty="0" smtClean="0"/>
              <a:t>Three ways to delete records:</a:t>
            </a:r>
          </a:p>
          <a:p>
            <a:pPr lvl="2"/>
            <a:r>
              <a:rPr lang="en-US" sz="2600" dirty="0" smtClean="0"/>
              <a:t>Select </a:t>
            </a:r>
            <a:r>
              <a:rPr lang="en-US" sz="2600" dirty="0"/>
              <a:t>a cell in each record you </a:t>
            </a:r>
            <a:r>
              <a:rPr lang="en-US" sz="2600" dirty="0" smtClean="0"/>
              <a:t>want to </a:t>
            </a:r>
            <a:r>
              <a:rPr lang="en-US" sz="2600" dirty="0"/>
              <a:t>delete, click the Delete button arrow in the Cells group on the HOME tab, and </a:t>
            </a:r>
            <a:r>
              <a:rPr lang="en-US" sz="2600" dirty="0" smtClean="0"/>
              <a:t>then click </a:t>
            </a:r>
            <a:r>
              <a:rPr lang="en-US" sz="2600" dirty="0"/>
              <a:t>Delete Table </a:t>
            </a:r>
            <a:r>
              <a:rPr lang="en-US" sz="2600" dirty="0" smtClean="0"/>
              <a:t>Rows</a:t>
            </a:r>
          </a:p>
          <a:p>
            <a:pPr lvl="2"/>
            <a:r>
              <a:rPr lang="en-US" sz="2600" dirty="0" smtClean="0"/>
              <a:t>Delete </a:t>
            </a:r>
            <a:r>
              <a:rPr lang="en-US" sz="2600" dirty="0"/>
              <a:t>a field by selecting a cell in the </a:t>
            </a:r>
            <a:r>
              <a:rPr lang="en-US" sz="2600" dirty="0" smtClean="0"/>
              <a:t>field you </a:t>
            </a:r>
            <a:r>
              <a:rPr lang="en-US" sz="2600" dirty="0"/>
              <a:t>want to delete, clicking the Delete button arrow, and then clicking Delete </a:t>
            </a:r>
            <a:r>
              <a:rPr lang="en-US" sz="2600" dirty="0" smtClean="0"/>
              <a:t>Table Columns </a:t>
            </a:r>
          </a:p>
          <a:p>
            <a:pPr lvl="2"/>
            <a:r>
              <a:rPr lang="en-US" sz="2600" dirty="0" smtClean="0"/>
              <a:t>Use </a:t>
            </a:r>
            <a:r>
              <a:rPr lang="en-US" sz="2600" dirty="0"/>
              <a:t>the Remove Duplicates dialog box to locate </a:t>
            </a:r>
            <a:r>
              <a:rPr lang="en-US" sz="2600" dirty="0" smtClean="0"/>
              <a:t>and remove </a:t>
            </a:r>
            <a:r>
              <a:rPr lang="en-US" sz="2600" dirty="0"/>
              <a:t>records that have the same data in selected </a:t>
            </a:r>
            <a:r>
              <a:rPr lang="en-US" sz="2600" dirty="0" smtClean="0"/>
              <a:t>columns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7848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711382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B6B3F-0A56-4AED-B252-71A85E46F08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1269" name="Rectangle 1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1270" name="Rectangle 1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Explore a structured range of data</a:t>
            </a:r>
          </a:p>
          <a:p>
            <a:r>
              <a:rPr lang="en-US" dirty="0" smtClean="0"/>
              <a:t>Freeze rows and columns</a:t>
            </a:r>
          </a:p>
          <a:p>
            <a:r>
              <a:rPr lang="en-US" dirty="0" smtClean="0"/>
              <a:t>Plan and create an Excel table</a:t>
            </a:r>
          </a:p>
          <a:p>
            <a:r>
              <a:rPr lang="en-US" dirty="0" smtClean="0"/>
              <a:t>Rename and format an Excel table</a:t>
            </a:r>
          </a:p>
          <a:p>
            <a:r>
              <a:rPr lang="en-US" dirty="0" smtClean="0"/>
              <a:t>Add, edit, and delete records in an Excel table</a:t>
            </a:r>
          </a:p>
          <a:p>
            <a:r>
              <a:rPr lang="en-US" dirty="0" smtClean="0"/>
              <a:t>Sort data</a:t>
            </a:r>
          </a:p>
        </p:txBody>
      </p:sp>
    </p:spTree>
    <p:extLst>
      <p:ext uri="{BB962C8B-B14F-4D97-AF65-F5344CB8AC3E}">
        <p14:creationId xmlns:p14="http://schemas.microsoft.com/office/powerpoint/2010/main" xmlns="" val="9408075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Data in an Excel Table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836462"/>
            <a:ext cx="8001000" cy="353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942201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records in an Excel table initially appear in the order they were </a:t>
            </a:r>
            <a:r>
              <a:rPr lang="en-US" dirty="0" smtClean="0"/>
              <a:t>entered; you can view </a:t>
            </a:r>
            <a:r>
              <a:rPr lang="en-US" dirty="0"/>
              <a:t>the same records in a different order</a:t>
            </a:r>
            <a:endParaRPr lang="en-US" b="1" dirty="0" smtClean="0"/>
          </a:p>
          <a:p>
            <a:r>
              <a:rPr lang="en-US" b="1" dirty="0" smtClean="0"/>
              <a:t>Ascending </a:t>
            </a:r>
            <a:r>
              <a:rPr lang="en-US" b="1" dirty="0"/>
              <a:t>order </a:t>
            </a:r>
            <a:r>
              <a:rPr lang="en-US" dirty="0"/>
              <a:t>arranges text alphabetically from A </a:t>
            </a:r>
            <a:r>
              <a:rPr lang="en-US" dirty="0" smtClean="0"/>
              <a:t>to Z</a:t>
            </a:r>
            <a:r>
              <a:rPr lang="en-US" dirty="0"/>
              <a:t>, numbers from smallest to largest, and dates from oldest to </a:t>
            </a:r>
            <a:r>
              <a:rPr lang="en-US" dirty="0" smtClean="0"/>
              <a:t>newest</a:t>
            </a:r>
          </a:p>
          <a:p>
            <a:r>
              <a:rPr lang="en-US" b="1" dirty="0" smtClean="0"/>
              <a:t>Descending order </a:t>
            </a:r>
            <a:r>
              <a:rPr lang="en-US" dirty="0" smtClean="0"/>
              <a:t>arranges </a:t>
            </a:r>
            <a:r>
              <a:rPr lang="en-US" dirty="0"/>
              <a:t>text in reverse alphabetical order from Z to A, numbers from largest to smallest</a:t>
            </a:r>
            <a:r>
              <a:rPr lang="en-US" dirty="0" smtClean="0"/>
              <a:t>, and </a:t>
            </a:r>
            <a:r>
              <a:rPr lang="en-US" dirty="0"/>
              <a:t>dates from newest to oldest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97878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4D65B9-8604-45CE-938F-771C01215E5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5605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Data</a:t>
            </a:r>
          </a:p>
        </p:txBody>
      </p:sp>
      <p:sp>
        <p:nvSpPr>
          <p:cNvPr id="25606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1447799"/>
          </a:xfrm>
        </p:spPr>
        <p:txBody>
          <a:bodyPr/>
          <a:lstStyle/>
          <a:p>
            <a:r>
              <a:rPr lang="en-US" dirty="0"/>
              <a:t>Sorting One Column Using the Sort Buttons</a:t>
            </a:r>
            <a:endParaRPr lang="en-US" dirty="0" smtClean="0"/>
          </a:p>
          <a:p>
            <a:pPr lvl="1"/>
            <a:r>
              <a:rPr lang="en-US" dirty="0" smtClean="0"/>
              <a:t>Use the Sort A to Z button     or the Sort Z to A button to sort data quickly with one sort field</a:t>
            </a:r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75707"/>
            <a:ext cx="365760" cy="33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1890712"/>
            <a:ext cx="2762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ig05-11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23" y="2819400"/>
            <a:ext cx="766895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185698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DFF319-0E4C-4CE7-A5BE-1D8591F3B88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662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Data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2590800"/>
          </a:xfrm>
        </p:spPr>
        <p:txBody>
          <a:bodyPr/>
          <a:lstStyle/>
          <a:p>
            <a:r>
              <a:rPr lang="en-US" dirty="0" smtClean="0"/>
              <a:t>Sorting Multiple Columns Using the Sort Dialog Box</a:t>
            </a:r>
          </a:p>
          <a:p>
            <a:pPr lvl="1"/>
            <a:r>
              <a:rPr lang="en-US" dirty="0" smtClean="0"/>
              <a:t>The first sort field is called the </a:t>
            </a:r>
            <a:r>
              <a:rPr lang="en-US" b="1" dirty="0" smtClean="0"/>
              <a:t>primary sort field</a:t>
            </a:r>
          </a:p>
          <a:p>
            <a:pPr lvl="1"/>
            <a:r>
              <a:rPr lang="en-US" dirty="0" smtClean="0"/>
              <a:t>The second sort is called the </a:t>
            </a:r>
            <a:r>
              <a:rPr lang="en-US" b="1" dirty="0" smtClean="0"/>
              <a:t>secondary sort field</a:t>
            </a:r>
          </a:p>
          <a:p>
            <a:pPr lvl="1"/>
            <a:r>
              <a:rPr lang="en-US" dirty="0" smtClean="0"/>
              <a:t>Up to 64 sort fields possible</a:t>
            </a:r>
          </a:p>
        </p:txBody>
      </p:sp>
      <p:pic>
        <p:nvPicPr>
          <p:cNvPr id="7" name="Picture 6" descr="Fig05-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0" y="3810000"/>
            <a:ext cx="794746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563532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9D9898-CC39-46AB-B1B4-8ABCD80E8239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765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Data</a:t>
            </a:r>
          </a:p>
        </p:txBody>
      </p:sp>
      <p:pic>
        <p:nvPicPr>
          <p:cNvPr id="6" name="Picture 5" descr="Fig05-1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792605"/>
            <a:ext cx="8001000" cy="369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809525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588AFE-DF74-4236-BC15-F42D1A5900E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86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Data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dirty="0" smtClean="0"/>
              <a:t>Sorting Using a Custom List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custom list </a:t>
            </a:r>
            <a:r>
              <a:rPr lang="en-US" dirty="0" smtClean="0"/>
              <a:t>indicates sequence to order data</a:t>
            </a:r>
          </a:p>
          <a:p>
            <a:pPr lvl="1"/>
            <a:r>
              <a:rPr lang="en-US" dirty="0" smtClean="0"/>
              <a:t>Two predefined custom sort lists</a:t>
            </a:r>
          </a:p>
          <a:p>
            <a:pPr lvl="2"/>
            <a:r>
              <a:rPr lang="en-US" sz="2600" dirty="0" smtClean="0"/>
              <a:t>Day-of-the-week custom list</a:t>
            </a:r>
          </a:p>
          <a:p>
            <a:pPr lvl="2"/>
            <a:r>
              <a:rPr lang="en-US" sz="2600" dirty="0" smtClean="0"/>
              <a:t>Month-of-the-year custom lists</a:t>
            </a:r>
          </a:p>
          <a:p>
            <a:pPr lvl="1"/>
            <a:r>
              <a:rPr lang="en-US" dirty="0" smtClean="0"/>
              <a:t>Can create a custom list to sort records in a sequence you define</a:t>
            </a:r>
          </a:p>
        </p:txBody>
      </p:sp>
    </p:spTree>
    <p:extLst>
      <p:ext uri="{BB962C8B-B14F-4D97-AF65-F5344CB8AC3E}">
        <p14:creationId xmlns:p14="http://schemas.microsoft.com/office/powerpoint/2010/main" xmlns="" val="37893642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764166"/>
            <a:ext cx="8001000" cy="3676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200626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70617B-58BD-4722-B8EA-B0F91A3A2E8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970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 </a:t>
            </a:r>
            <a:br>
              <a:rPr lang="en-US" dirty="0" smtClean="0"/>
            </a:br>
            <a:r>
              <a:rPr lang="en-US" dirty="0" smtClean="0"/>
              <a:t>Filtering Table Data</a:t>
            </a:r>
          </a:p>
        </p:txBody>
      </p:sp>
      <p:pic>
        <p:nvPicPr>
          <p:cNvPr id="6" name="Picture 5" descr="Fig05_pgEX27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24" y="1295400"/>
            <a:ext cx="469235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432444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B07E0D-BA7E-4E88-B81C-C5A61F14D36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0725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Overview: </a:t>
            </a:r>
            <a:br>
              <a:rPr lang="en-US" dirty="0"/>
            </a:br>
            <a:r>
              <a:rPr lang="en-US" dirty="0"/>
              <a:t>Filtering Table Data</a:t>
            </a:r>
            <a:endParaRPr lang="en-US" dirty="0" smtClean="0"/>
          </a:p>
        </p:txBody>
      </p:sp>
      <p:pic>
        <p:nvPicPr>
          <p:cNvPr id="6" name="Picture 5" descr="Fig05_pgEX27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175" y="1295400"/>
            <a:ext cx="522365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52203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E6C82C-D088-47FE-BA88-16D1281AAD8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174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Data</a:t>
            </a:r>
          </a:p>
        </p:txBody>
      </p:sp>
      <p:sp>
        <p:nvSpPr>
          <p:cNvPr id="31750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Filtering temporarily hides any records that do not meet specified criteria</a:t>
            </a:r>
          </a:p>
          <a:p>
            <a:r>
              <a:rPr lang="en-US" dirty="0" smtClean="0"/>
              <a:t>After data is filtered, it can be:</a:t>
            </a:r>
          </a:p>
          <a:p>
            <a:pPr lvl="1"/>
            <a:r>
              <a:rPr lang="en-US" dirty="0" smtClean="0"/>
              <a:t>Sorted</a:t>
            </a:r>
          </a:p>
          <a:p>
            <a:pPr lvl="1"/>
            <a:r>
              <a:rPr lang="en-US" dirty="0" smtClean="0"/>
              <a:t>Copied</a:t>
            </a:r>
          </a:p>
          <a:p>
            <a:pPr lvl="1"/>
            <a:r>
              <a:rPr lang="en-US" dirty="0" smtClean="0"/>
              <a:t>Formatted</a:t>
            </a:r>
          </a:p>
          <a:p>
            <a:pPr lvl="1"/>
            <a:r>
              <a:rPr lang="en-US" dirty="0" smtClean="0"/>
              <a:t>Charted</a:t>
            </a:r>
          </a:p>
          <a:p>
            <a:pPr lvl="1"/>
            <a:r>
              <a:rPr lang="en-US" dirty="0" smtClean="0"/>
              <a:t>Printed</a:t>
            </a:r>
          </a:p>
        </p:txBody>
      </p:sp>
    </p:spTree>
    <p:extLst>
      <p:ext uri="{BB962C8B-B14F-4D97-AF65-F5344CB8AC3E}">
        <p14:creationId xmlns:p14="http://schemas.microsoft.com/office/powerpoint/2010/main" xmlns="" val="2917185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D1BCDE-11D1-4EDE-AA21-85EA427E288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29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Filter </a:t>
            </a:r>
            <a:r>
              <a:rPr lang="en-US" dirty="0" smtClean="0"/>
              <a:t>data using filter buttons </a:t>
            </a:r>
          </a:p>
          <a:p>
            <a:r>
              <a:rPr lang="en-US" dirty="0" smtClean="0"/>
              <a:t>Filter an Excel table with a slicer</a:t>
            </a:r>
            <a:endParaRPr lang="en-US" dirty="0"/>
          </a:p>
          <a:p>
            <a:r>
              <a:rPr lang="en-US" dirty="0"/>
              <a:t>Insert a Total row to summarize an Excel table</a:t>
            </a:r>
          </a:p>
          <a:p>
            <a:r>
              <a:rPr lang="en-US" dirty="0"/>
              <a:t>Split a worksheet into two panes</a:t>
            </a:r>
          </a:p>
          <a:p>
            <a:r>
              <a:rPr lang="en-US" dirty="0" smtClean="0"/>
              <a:t>Insert subtotals into a range of data</a:t>
            </a:r>
          </a:p>
          <a:p>
            <a:r>
              <a:rPr lang="en-US" dirty="0" smtClean="0"/>
              <a:t>Use Outline buttons to show or hide details</a:t>
            </a:r>
          </a:p>
        </p:txBody>
      </p:sp>
    </p:spTree>
    <p:extLst>
      <p:ext uri="{BB962C8B-B14F-4D97-AF65-F5344CB8AC3E}">
        <p14:creationId xmlns:p14="http://schemas.microsoft.com/office/powerpoint/2010/main" xmlns="" val="6967385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131590-8AF8-4C37-9442-0476A751D5EB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277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Data</a:t>
            </a:r>
          </a:p>
        </p:txBody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Filtering Using One Column</a:t>
            </a:r>
            <a:endParaRPr lang="en-US" dirty="0" smtClean="0"/>
          </a:p>
          <a:p>
            <a:pPr lvl="1"/>
            <a:r>
              <a:rPr lang="en-US" dirty="0" smtClean="0"/>
              <a:t>Click </a:t>
            </a:r>
            <a:r>
              <a:rPr lang="en-US" dirty="0"/>
              <a:t>a filter button to open the Filter menu for that field</a:t>
            </a:r>
          </a:p>
          <a:p>
            <a:pPr lvl="1"/>
            <a:r>
              <a:rPr lang="en-US" dirty="0" smtClean="0"/>
              <a:t>Use options on AutoFilter menu to create three types of filters:</a:t>
            </a:r>
          </a:p>
          <a:p>
            <a:pPr lvl="2"/>
            <a:r>
              <a:rPr lang="en-US" sz="2600" dirty="0" smtClean="0"/>
              <a:t>By cell colors or font colors</a:t>
            </a:r>
          </a:p>
          <a:p>
            <a:pPr lvl="2"/>
            <a:r>
              <a:rPr lang="en-US" sz="2600" dirty="0" smtClean="0"/>
              <a:t>By a specific text, number, or date filter</a:t>
            </a:r>
          </a:p>
          <a:p>
            <a:pPr lvl="2"/>
            <a:r>
              <a:rPr lang="en-US" sz="2600" dirty="0" smtClean="0"/>
              <a:t>By selecting exact values</a:t>
            </a:r>
          </a:p>
        </p:txBody>
      </p:sp>
    </p:spTree>
    <p:extLst>
      <p:ext uri="{BB962C8B-B14F-4D97-AF65-F5344CB8AC3E}">
        <p14:creationId xmlns:p14="http://schemas.microsoft.com/office/powerpoint/2010/main" xmlns="" val="13429128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945AB7-D3C7-4730-8F1D-61F056B8A63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48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Data</a:t>
            </a:r>
          </a:p>
        </p:txBody>
      </p:sp>
      <p:pic>
        <p:nvPicPr>
          <p:cNvPr id="6" name="Picture 5" descr="Fig05-1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691194"/>
            <a:ext cx="8001000" cy="405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29375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 descr="Fig05-1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676400"/>
            <a:ext cx="8001000" cy="4197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78782932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E1895D-65A1-4EDF-BECD-569B74F29DE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584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Data</a:t>
            </a:r>
          </a:p>
        </p:txBody>
      </p:sp>
      <p:sp>
        <p:nvSpPr>
          <p:cNvPr id="35844" name="Rectangle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Filtering Using Multiple Columns</a:t>
            </a:r>
            <a:endParaRPr lang="en-US" dirty="0" smtClean="0"/>
          </a:p>
          <a:p>
            <a:pPr lvl="1"/>
            <a:r>
              <a:rPr lang="en-US" dirty="0" smtClean="0"/>
              <a:t>Filter by one or more of the other columns</a:t>
            </a:r>
          </a:p>
          <a:p>
            <a:pPr lvl="1"/>
            <a:r>
              <a:rPr lang="en-US" dirty="0" smtClean="0"/>
              <a:t>Further restricts records that appear in a filtered table</a:t>
            </a:r>
          </a:p>
          <a:p>
            <a:pPr lvl="1"/>
            <a:r>
              <a:rPr lang="en-US" dirty="0" smtClean="0"/>
              <a:t>Each additional filter is applied to currently filtered data and further reduces records that are displayed</a:t>
            </a:r>
          </a:p>
        </p:txBody>
      </p:sp>
    </p:spTree>
    <p:extLst>
      <p:ext uri="{BB962C8B-B14F-4D97-AF65-F5344CB8AC3E}">
        <p14:creationId xmlns:p14="http://schemas.microsoft.com/office/powerpoint/2010/main" xmlns="" val="11422579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CD3A86-D4D2-4563-9C37-AF490B62E1F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686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Filtering Data</a:t>
            </a:r>
          </a:p>
        </p:txBody>
      </p:sp>
      <p:sp>
        <p:nvSpPr>
          <p:cNvPr id="36868" name="Rectangle 5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Clearing Filters</a:t>
            </a:r>
          </a:p>
          <a:p>
            <a:pPr lvl="1"/>
            <a:r>
              <a:rPr lang="en-US" dirty="0" smtClean="0"/>
              <a:t>To redisplay all data in a filtered table, </a:t>
            </a:r>
            <a:r>
              <a:rPr lang="en-US" b="1" dirty="0" smtClean="0"/>
              <a:t>clear</a:t>
            </a:r>
            <a:r>
              <a:rPr lang="en-US" dirty="0" smtClean="0"/>
              <a:t> (or remove) the filters</a:t>
            </a:r>
          </a:p>
          <a:p>
            <a:pPr lvl="1"/>
            <a:r>
              <a:rPr lang="en-US" dirty="0" smtClean="0"/>
              <a:t>When one filter is cleared from a column, other filters are still applied</a:t>
            </a:r>
          </a:p>
          <a:p>
            <a:r>
              <a:rPr lang="en-US" dirty="0" smtClean="0"/>
              <a:t>Selecting Multiple Filter Items</a:t>
            </a:r>
          </a:p>
          <a:p>
            <a:pPr lvl="1"/>
            <a:r>
              <a:rPr lang="en-US" dirty="0" smtClean="0"/>
              <a:t>Uses the OR condition</a:t>
            </a:r>
          </a:p>
          <a:p>
            <a:pPr lvl="1"/>
            <a:r>
              <a:rPr lang="en-US" dirty="0" smtClean="0"/>
              <a:t>Requires that only one of the selected criteria be true for a record to be displayed</a:t>
            </a:r>
          </a:p>
        </p:txBody>
      </p:sp>
    </p:spTree>
    <p:extLst>
      <p:ext uri="{BB962C8B-B14F-4D97-AF65-F5344CB8AC3E}">
        <p14:creationId xmlns:p14="http://schemas.microsoft.com/office/powerpoint/2010/main" xmlns="" val="1229381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435E5F-B777-4A66-BB7F-91B729E7440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789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Filtering Data</a:t>
            </a:r>
          </a:p>
        </p:txBody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Creating Criteria Filters to Specify More Complex </a:t>
            </a:r>
            <a:r>
              <a:rPr lang="en-US" dirty="0" smtClean="0"/>
              <a:t>Criteria</a:t>
            </a:r>
          </a:p>
          <a:p>
            <a:pPr lvl="1"/>
            <a:r>
              <a:rPr lang="en-US" b="1" dirty="0" smtClean="0"/>
              <a:t>Criteria filters </a:t>
            </a:r>
            <a:r>
              <a:rPr lang="en-US" dirty="0" smtClean="0"/>
              <a:t>enable you to specify various conditions in addition to those that are based on an “equals” criterion</a:t>
            </a:r>
          </a:p>
          <a:p>
            <a:pPr lvl="1"/>
            <a:r>
              <a:rPr lang="en-US" dirty="0" smtClean="0"/>
              <a:t>The types of criteria filters available change depending on whether the data in a column contains text, numbers, or dates</a:t>
            </a:r>
          </a:p>
        </p:txBody>
      </p:sp>
    </p:spTree>
    <p:extLst>
      <p:ext uri="{BB962C8B-B14F-4D97-AF65-F5344CB8AC3E}">
        <p14:creationId xmlns:p14="http://schemas.microsoft.com/office/powerpoint/2010/main" xmlns="" val="27259553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Data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906" y="1219199"/>
            <a:ext cx="6930189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800843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5CE017-BD1C-4BBB-9DAA-1893153A4CE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89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Filtering Data</a:t>
            </a:r>
          </a:p>
        </p:txBody>
      </p:sp>
      <p:pic>
        <p:nvPicPr>
          <p:cNvPr id="7" name="Picture 6" descr="Fig05-1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5" y="1219200"/>
            <a:ext cx="737419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ig05-20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124200"/>
            <a:ext cx="606675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0091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Creating a Slicer to Filter Data in an Excel Table</a:t>
            </a:r>
            <a:endParaRPr lang="en-US" sz="2800" dirty="0" smtClean="0"/>
          </a:p>
          <a:p>
            <a:pPr lvl="1"/>
            <a:r>
              <a:rPr lang="en-US" dirty="0" smtClean="0"/>
              <a:t>You can </a:t>
            </a:r>
            <a:r>
              <a:rPr lang="en-US" dirty="0"/>
              <a:t>create </a:t>
            </a:r>
            <a:r>
              <a:rPr lang="en-US" dirty="0" smtClean="0"/>
              <a:t>one or more slicers to filter a table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slicer consists </a:t>
            </a:r>
            <a:r>
              <a:rPr lang="en-US" dirty="0" smtClean="0"/>
              <a:t>of an </a:t>
            </a:r>
            <a:r>
              <a:rPr lang="en-US" dirty="0"/>
              <a:t>object that contains a button for each unique value in that </a:t>
            </a:r>
            <a:r>
              <a:rPr lang="en-US" dirty="0" smtClean="0"/>
              <a:t>field</a:t>
            </a:r>
          </a:p>
          <a:p>
            <a:pPr lvl="1"/>
            <a:r>
              <a:rPr lang="en-US" dirty="0" smtClean="0"/>
              <a:t>An advantage: a </a:t>
            </a:r>
            <a:r>
              <a:rPr lang="en-US" dirty="0"/>
              <a:t>slicer </a:t>
            </a:r>
            <a:r>
              <a:rPr lang="en-US" dirty="0" smtClean="0"/>
              <a:t>clearly </a:t>
            </a:r>
            <a:r>
              <a:rPr lang="en-US" dirty="0"/>
              <a:t>shows what filters are currently </a:t>
            </a:r>
            <a:r>
              <a:rPr lang="en-US" dirty="0" smtClean="0"/>
              <a:t>applied</a:t>
            </a:r>
          </a:p>
          <a:p>
            <a:pPr lvl="1"/>
            <a:r>
              <a:rPr lang="en-US" dirty="0" smtClean="0"/>
              <a:t>A disadvantage: a </a:t>
            </a:r>
            <a:r>
              <a:rPr lang="en-US" dirty="0"/>
              <a:t>slicer can take up a lot of space or </a:t>
            </a:r>
            <a:r>
              <a:rPr lang="en-US" dirty="0" smtClean="0"/>
              <a:t>hide data </a:t>
            </a:r>
            <a:r>
              <a:rPr lang="en-US" dirty="0"/>
              <a:t>if there isn’t a big enough blank area near the </a:t>
            </a:r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can format the slicer and </a:t>
            </a:r>
            <a:r>
              <a:rPr lang="en-US" dirty="0" smtClean="0"/>
              <a:t>its buttons</a:t>
            </a:r>
            <a:r>
              <a:rPr lang="en-US" dirty="0"/>
              <a:t>, changing its style, height, and width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829483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Data</a:t>
            </a:r>
            <a:endParaRPr lang="en-US" dirty="0"/>
          </a:p>
        </p:txBody>
      </p:sp>
      <p:pic>
        <p:nvPicPr>
          <p:cNvPr id="6" name="Content Placeholder 5" descr="Fig05-2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905000"/>
            <a:ext cx="8001000" cy="3720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134141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D1BCDE-11D1-4EDE-AA21-85EA427E288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29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Create and modify a PivotTable</a:t>
            </a:r>
          </a:p>
          <a:p>
            <a:r>
              <a:rPr lang="en-US" dirty="0"/>
              <a:t>Apply PivotTable styles and formatting</a:t>
            </a:r>
          </a:p>
          <a:p>
            <a:r>
              <a:rPr lang="en-US" dirty="0"/>
              <a:t>Filter </a:t>
            </a:r>
            <a:r>
              <a:rPr lang="en-US" dirty="0" smtClean="0"/>
              <a:t>a </a:t>
            </a:r>
            <a:r>
              <a:rPr lang="en-US" dirty="0"/>
              <a:t>PivotTable</a:t>
            </a:r>
          </a:p>
          <a:p>
            <a:r>
              <a:rPr lang="en-US" dirty="0"/>
              <a:t>Insert a slicer to filter a PivotTable</a:t>
            </a:r>
          </a:p>
          <a:p>
            <a:r>
              <a:rPr lang="en-US" dirty="0" smtClean="0"/>
              <a:t>Insert a recommended pivot table</a:t>
            </a:r>
            <a:endParaRPr lang="en-US" dirty="0"/>
          </a:p>
          <a:p>
            <a:r>
              <a:rPr lang="en-US" dirty="0"/>
              <a:t>Create a PivotChart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416367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4C1E20-82EF-4789-9717-7CF25E068046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9947" name="Rectangle 1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Using the Total Row to Calculate</a:t>
            </a:r>
            <a:br>
              <a:rPr lang="en-US" dirty="0" smtClean="0"/>
            </a:br>
            <a:r>
              <a:rPr lang="en-US" dirty="0" smtClean="0"/>
              <a:t>Summary Statistics</a:t>
            </a:r>
          </a:p>
        </p:txBody>
      </p:sp>
      <p:sp>
        <p:nvSpPr>
          <p:cNvPr id="39948" name="Rectangle 12"/>
          <p:cNvSpPr>
            <a:spLocks noGrp="1"/>
          </p:cNvSpPr>
          <p:nvPr>
            <p:ph type="body" idx="4294967295"/>
          </p:nvPr>
        </p:nvSpPr>
        <p:spPr>
          <a:xfrm>
            <a:off x="457200" y="1219201"/>
            <a:ext cx="8229600" cy="1676400"/>
          </a:xfrm>
        </p:spPr>
        <p:txBody>
          <a:bodyPr/>
          <a:lstStyle/>
          <a:p>
            <a:r>
              <a:rPr lang="en-US" dirty="0" smtClean="0"/>
              <a:t>Used to calculate summary statistics (sum, average, count, maximum, and minimum) for any column in a table</a:t>
            </a:r>
          </a:p>
        </p:txBody>
      </p:sp>
      <p:pic>
        <p:nvPicPr>
          <p:cNvPr id="7" name="Picture 6" descr="Fig05-2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17" y="2819400"/>
            <a:ext cx="7549167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45377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88ADE7-8936-4DCD-A09F-368849233F3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0970" name="Rectangl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Using the Total Row to Calculate</a:t>
            </a:r>
            <a:br>
              <a:rPr lang="en-US" dirty="0" smtClean="0"/>
            </a:br>
            <a:r>
              <a:rPr lang="en-US" dirty="0" smtClean="0"/>
              <a:t>Summary Statistics</a:t>
            </a:r>
          </a:p>
        </p:txBody>
      </p:sp>
      <p:pic>
        <p:nvPicPr>
          <p:cNvPr id="6" name="Picture 5" descr="Fig05-2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709487"/>
            <a:ext cx="8001000" cy="376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316308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3DFC1D-BD1A-4303-AA54-F65C316F067E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1987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44563"/>
          </a:xfrm>
        </p:spPr>
        <p:txBody>
          <a:bodyPr/>
          <a:lstStyle/>
          <a:p>
            <a:r>
              <a:rPr lang="en-US" dirty="0" smtClean="0"/>
              <a:t>Splitting the Worksheet Window into Panes</a:t>
            </a:r>
          </a:p>
        </p:txBody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1143000"/>
          </a:xfrm>
        </p:spPr>
        <p:txBody>
          <a:bodyPr/>
          <a:lstStyle/>
          <a:p>
            <a:r>
              <a:rPr lang="en-US" dirty="0" smtClean="0"/>
              <a:t>Easily view data from several areas of the worksheet at the same time</a:t>
            </a:r>
          </a:p>
        </p:txBody>
      </p:sp>
      <p:pic>
        <p:nvPicPr>
          <p:cNvPr id="7" name="Picture 6" descr="Fig05-2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254567"/>
            <a:ext cx="8001000" cy="3993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1491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B6C2C8-0812-43B0-8C57-0D9787469177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301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Subtotals</a:t>
            </a:r>
          </a:p>
        </p:txBody>
      </p:sp>
      <p:sp>
        <p:nvSpPr>
          <p:cNvPr id="43014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Subtotal command</a:t>
            </a:r>
          </a:p>
          <a:p>
            <a:pPr lvl="1"/>
            <a:r>
              <a:rPr lang="en-US" dirty="0" smtClean="0"/>
              <a:t>Offers many kinds of summary information (counts, sums, averages, minimums, maximums)</a:t>
            </a:r>
          </a:p>
          <a:p>
            <a:pPr lvl="1"/>
            <a:r>
              <a:rPr lang="en-US" dirty="0" smtClean="0"/>
              <a:t>Inserts a subtotal row into range for each group of data</a:t>
            </a:r>
          </a:p>
          <a:p>
            <a:pPr lvl="1"/>
            <a:r>
              <a:rPr lang="en-US" dirty="0" smtClean="0"/>
              <a:t>Adds a grand total row below last row of data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be used in an Excel table</a:t>
            </a:r>
          </a:p>
          <a:p>
            <a:pPr lvl="1"/>
            <a:r>
              <a:rPr lang="en-US" dirty="0" smtClean="0"/>
              <a:t>You must first </a:t>
            </a:r>
            <a:r>
              <a:rPr lang="en-US" dirty="0"/>
              <a:t>convert the Excel table to a </a:t>
            </a:r>
            <a:r>
              <a:rPr lang="en-US" dirty="0" smtClean="0"/>
              <a:t>normal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12236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Subtotals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1752600"/>
          </a:xfrm>
        </p:spPr>
        <p:txBody>
          <a:bodyPr/>
          <a:lstStyle/>
          <a:p>
            <a:r>
              <a:rPr lang="en-US" dirty="0"/>
              <a:t>Need to sort data so that records with the same value in a specified field are grouped together </a:t>
            </a:r>
            <a:r>
              <a:rPr lang="en-US" i="1" dirty="0"/>
              <a:t>before </a:t>
            </a:r>
            <a:r>
              <a:rPr lang="en-US" dirty="0"/>
              <a:t>using</a:t>
            </a:r>
            <a:r>
              <a:rPr lang="en-US" i="1" dirty="0"/>
              <a:t> </a:t>
            </a:r>
            <a:r>
              <a:rPr lang="en-US" dirty="0"/>
              <a:t>Subtotal command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D8C63-3721-4C1E-8F04-887EADF1695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 descr="Fig05-2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743200"/>
            <a:ext cx="8001000" cy="3570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768036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B1A7AC-2A36-4199-9961-FEED8D87E29B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505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Subtotals</a:t>
            </a:r>
          </a:p>
        </p:txBody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2743200"/>
          </a:xfrm>
        </p:spPr>
        <p:txBody>
          <a:bodyPr/>
          <a:lstStyle/>
          <a:p>
            <a:r>
              <a:rPr lang="en-US" dirty="0"/>
              <a:t>Using the Subtotal Outline View</a:t>
            </a:r>
          </a:p>
          <a:p>
            <a:pPr lvl="1"/>
            <a:r>
              <a:rPr lang="en-US" dirty="0" smtClean="0"/>
              <a:t>Control the level of detail with buttons</a:t>
            </a:r>
          </a:p>
          <a:p>
            <a:pPr lvl="2"/>
            <a:r>
              <a:rPr lang="en-US" dirty="0" smtClean="0"/>
              <a:t>Level 3: Most detail</a:t>
            </a:r>
          </a:p>
          <a:p>
            <a:pPr lvl="2"/>
            <a:r>
              <a:rPr lang="en-US" dirty="0" smtClean="0"/>
              <a:t>Level 2: Subtotals and grand total, but not individual records</a:t>
            </a:r>
          </a:p>
          <a:p>
            <a:pPr lvl="2"/>
            <a:r>
              <a:rPr lang="en-US" dirty="0" smtClean="0"/>
              <a:t>Level 1: Only the grand total</a:t>
            </a:r>
          </a:p>
        </p:txBody>
      </p:sp>
      <p:pic>
        <p:nvPicPr>
          <p:cNvPr id="7" name="Picture 6" descr="Fig05-3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967" y="3962400"/>
            <a:ext cx="449606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59232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BF7A6-1D87-449A-A09B-A53BA88A32C4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6085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</a:t>
            </a:r>
            <a:br>
              <a:rPr lang="en-US" dirty="0" smtClean="0"/>
            </a:br>
            <a:r>
              <a:rPr lang="en-US" dirty="0" smtClean="0"/>
              <a:t>PivotTable and PivotChart</a:t>
            </a:r>
          </a:p>
        </p:txBody>
      </p:sp>
      <p:pic>
        <p:nvPicPr>
          <p:cNvPr id="6" name="Picture 5" descr="Fig05_pgEX29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746" y="1295400"/>
            <a:ext cx="514250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749471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F8A6F6-1773-482C-99B8-65B212818A24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710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Overview:</a:t>
            </a:r>
            <a:br>
              <a:rPr lang="en-US" dirty="0"/>
            </a:br>
            <a:r>
              <a:rPr lang="en-US" dirty="0"/>
              <a:t>PivotTable and PivotChart</a:t>
            </a:r>
            <a:endParaRPr lang="en-US" dirty="0" smtClean="0"/>
          </a:p>
        </p:txBody>
      </p:sp>
      <p:pic>
        <p:nvPicPr>
          <p:cNvPr id="6" name="Picture 5" descr="Fig05_pgEX29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673" y="1295400"/>
            <a:ext cx="527865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567944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106167-E4B6-40B4-BA09-2E3241EE8B2F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915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Analyzing Data with PivotTables</a:t>
            </a:r>
          </a:p>
        </p:txBody>
      </p:sp>
      <p:sp>
        <p:nvSpPr>
          <p:cNvPr id="49158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When a table contains large </a:t>
            </a:r>
            <a:r>
              <a:rPr lang="en-US" dirty="0"/>
              <a:t>amounts of </a:t>
            </a:r>
            <a:r>
              <a:rPr lang="en-US" dirty="0" smtClean="0"/>
              <a:t>data</a:t>
            </a:r>
            <a:r>
              <a:rPr lang="en-US" dirty="0"/>
              <a:t>, it often becomes </a:t>
            </a:r>
            <a:r>
              <a:rPr lang="en-US" dirty="0" smtClean="0"/>
              <a:t>difficult </a:t>
            </a:r>
            <a:r>
              <a:rPr lang="en-US" dirty="0"/>
              <a:t>to obtain a </a:t>
            </a:r>
            <a:r>
              <a:rPr lang="en-US" dirty="0" smtClean="0"/>
              <a:t>clear view </a:t>
            </a:r>
            <a:r>
              <a:rPr lang="en-US" dirty="0"/>
              <a:t>of that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PivotTables help </a:t>
            </a:r>
            <a:r>
              <a:rPr lang="en-US" dirty="0"/>
              <a:t>organize </a:t>
            </a:r>
            <a:r>
              <a:rPr lang="en-US" dirty="0" smtClean="0"/>
              <a:t>data by summarizing data into categories using </a:t>
            </a:r>
            <a:r>
              <a:rPr lang="en-US" sz="2800" dirty="0" smtClean="0"/>
              <a:t>functions (COUNT, SUM, AVERAGE, MAX, MIN)</a:t>
            </a:r>
            <a:endParaRPr lang="en-US" altLang="ja-JP" sz="2800" dirty="0" smtClean="0">
              <a:ea typeface="MS PGothic" pitchFamily="34" charset="-128"/>
            </a:endParaRPr>
          </a:p>
          <a:p>
            <a:r>
              <a:rPr lang="en-US" altLang="ja-JP" dirty="0">
                <a:ea typeface="MS PGothic" pitchFamily="34" charset="-128"/>
              </a:rPr>
              <a:t>Provide </a:t>
            </a:r>
            <a:r>
              <a:rPr lang="en-US" dirty="0"/>
              <a:t>ability to “pivot” the </a:t>
            </a:r>
            <a:r>
              <a:rPr lang="en-US" altLang="ja-JP" dirty="0">
                <a:ea typeface="MS PGothic" pitchFamily="34" charset="-128"/>
              </a:rPr>
              <a:t>table (rearrange, hide, and display different category fields to provide alternative views of the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64596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PivotTable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685799"/>
          </a:xfrm>
        </p:spPr>
        <p:txBody>
          <a:bodyPr/>
          <a:lstStyle/>
          <a:p>
            <a:r>
              <a:rPr lang="en-US" dirty="0"/>
              <a:t>Useful first step is plan the </a:t>
            </a:r>
            <a:r>
              <a:rPr lang="en-US" dirty="0" smtClean="0"/>
              <a:t>PivotTable layout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2367169"/>
            <a:ext cx="8001000" cy="2890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77414991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B9B6A4-711E-47AE-8622-6152D71A69D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331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Overview:</a:t>
            </a:r>
            <a:br>
              <a:rPr lang="en-US" dirty="0" smtClean="0"/>
            </a:br>
            <a:r>
              <a:rPr lang="en-US" dirty="0" smtClean="0"/>
              <a:t>Elements of an Excel Table</a:t>
            </a:r>
          </a:p>
        </p:txBody>
      </p:sp>
      <p:pic>
        <p:nvPicPr>
          <p:cNvPr id="6" name="Picture 5" descr="Fig05_pgEX25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02" y="1219200"/>
            <a:ext cx="526219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22524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7C94BC-6F0E-4687-A115-0B52E8A97F35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018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PivotTable</a:t>
            </a:r>
          </a:p>
        </p:txBody>
      </p:sp>
      <p:sp>
        <p:nvSpPr>
          <p:cNvPr id="50182" name="Rectangle 7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1219200"/>
          </a:xfrm>
        </p:spPr>
        <p:txBody>
          <a:bodyPr/>
          <a:lstStyle/>
          <a:p>
            <a:r>
              <a:rPr lang="en-US" dirty="0" smtClean="0"/>
              <a:t>Use PivotTable dialog box to select data to analyze and location of the PivotTable report</a:t>
            </a:r>
          </a:p>
        </p:txBody>
      </p:sp>
      <p:pic>
        <p:nvPicPr>
          <p:cNvPr id="7" name="Picture 6" descr="Fig05-3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819400"/>
            <a:ext cx="8001000" cy="259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985302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300D41-A28F-494C-B209-E3B740DF25F7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a PivotTable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Adding Fields to a PivotTable</a:t>
            </a:r>
          </a:p>
          <a:p>
            <a:pPr lvl="1"/>
            <a:r>
              <a:rPr lang="en-US" dirty="0" smtClean="0"/>
              <a:t>Fields </a:t>
            </a:r>
            <a:r>
              <a:rPr lang="en-US" dirty="0"/>
              <a:t>that contain summary data are Values </a:t>
            </a:r>
            <a:r>
              <a:rPr lang="en-US" dirty="0" smtClean="0"/>
              <a:t>fields</a:t>
            </a:r>
          </a:p>
          <a:p>
            <a:pPr lvl="1"/>
            <a:r>
              <a:rPr lang="en-US" dirty="0" smtClean="0"/>
              <a:t>Fields </a:t>
            </a:r>
            <a:r>
              <a:rPr lang="en-US" dirty="0"/>
              <a:t>that </a:t>
            </a:r>
            <a:r>
              <a:rPr lang="en-US" dirty="0" smtClean="0"/>
              <a:t>group the </a:t>
            </a:r>
            <a:r>
              <a:rPr lang="en-US" dirty="0"/>
              <a:t>values in the PivotTable are Category </a:t>
            </a:r>
            <a:r>
              <a:rPr lang="en-US" dirty="0" smtClean="0"/>
              <a:t>fields</a:t>
            </a:r>
            <a:endParaRPr lang="en-US" dirty="0"/>
          </a:p>
          <a:p>
            <a:pPr lvl="1"/>
            <a:r>
              <a:rPr lang="en-US" dirty="0" smtClean="0"/>
              <a:t>Add </a:t>
            </a:r>
            <a:r>
              <a:rPr lang="en-US" dirty="0"/>
              <a:t>fields to a PivotTable from the </a:t>
            </a:r>
            <a:r>
              <a:rPr lang="en-US" dirty="0" smtClean="0"/>
              <a:t>PivotTable Fields </a:t>
            </a:r>
            <a:r>
              <a:rPr lang="en-US" dirty="0"/>
              <a:t>pane, which is divided into two </a:t>
            </a:r>
            <a:r>
              <a:rPr lang="en-US" dirty="0" smtClean="0"/>
              <a:t>sections: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upper </a:t>
            </a:r>
            <a:r>
              <a:rPr lang="en-US" dirty="0" smtClean="0"/>
              <a:t>section (the Fields section) </a:t>
            </a:r>
            <a:r>
              <a:rPr lang="en-US" dirty="0"/>
              <a:t>lists the names of each field in the data </a:t>
            </a:r>
            <a:r>
              <a:rPr lang="en-US" dirty="0" smtClean="0"/>
              <a:t>source</a:t>
            </a:r>
          </a:p>
          <a:p>
            <a:pPr lvl="2"/>
            <a:r>
              <a:rPr lang="en-US" dirty="0" smtClean="0"/>
              <a:t>Select </a:t>
            </a:r>
            <a:r>
              <a:rPr lang="en-US" dirty="0"/>
              <a:t>a field check box or drag the field into </a:t>
            </a:r>
            <a:r>
              <a:rPr lang="en-US" dirty="0" smtClean="0"/>
              <a:t>the lower </a:t>
            </a:r>
            <a:r>
              <a:rPr lang="en-US" dirty="0"/>
              <a:t>section to add that field to the FILTERS, ROWS, COLUMNS, or VALUES area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910910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2033D5-7DAE-486D-BBC6-FF393B2861B2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PivotTable</a:t>
            </a:r>
          </a:p>
        </p:txBody>
      </p:sp>
      <p:pic>
        <p:nvPicPr>
          <p:cNvPr id="6" name="Picture 5" descr="Fig05-3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200400"/>
            <a:ext cx="8001000" cy="312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ig05-34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30" y="1219200"/>
            <a:ext cx="706234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0040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PivotTable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Changing the Layout of a PivotTable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can add, remove, and rearrange fields to change the PivotTable’s </a:t>
            </a:r>
            <a:r>
              <a:rPr lang="en-US" dirty="0" smtClean="0"/>
              <a:t>layout </a:t>
            </a:r>
          </a:p>
          <a:p>
            <a:pPr lvl="1"/>
            <a:r>
              <a:rPr lang="en-US" dirty="0" smtClean="0"/>
              <a:t>After you create a PivotTable, you can view the same data in different ways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time you make a change in the areas section of the PivotTable Fields pane, </a:t>
            </a:r>
            <a:r>
              <a:rPr lang="en-US" dirty="0" smtClean="0"/>
              <a:t>the PivotTable </a:t>
            </a:r>
            <a:r>
              <a:rPr lang="en-US" dirty="0"/>
              <a:t>layout is </a:t>
            </a:r>
            <a:r>
              <a:rPr lang="en-US" dirty="0" smtClean="0"/>
              <a:t>rearranged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8C5901-E5F0-49C8-9043-463DFEF2962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840110"/>
      </p:ext>
    </p:extLst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DD32BE-1C50-431B-B26B-1FEA408A9B32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PivotTable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2438400"/>
          </a:xfrm>
        </p:spPr>
        <p:txBody>
          <a:bodyPr/>
          <a:lstStyle/>
          <a:p>
            <a:r>
              <a:rPr lang="en-US" dirty="0" smtClean="0"/>
              <a:t>Formatting a PivotTable</a:t>
            </a:r>
          </a:p>
          <a:p>
            <a:pPr lvl="1"/>
            <a:r>
              <a:rPr lang="en-US" dirty="0" smtClean="0"/>
              <a:t>Quickly </a:t>
            </a:r>
            <a:r>
              <a:rPr lang="en-US" dirty="0"/>
              <a:t>format a PivotTable </a:t>
            </a:r>
            <a:r>
              <a:rPr lang="en-US" dirty="0" smtClean="0"/>
              <a:t>report using </a:t>
            </a:r>
            <a:r>
              <a:rPr lang="en-US" dirty="0"/>
              <a:t>one of the built-in styles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Format </a:t>
            </a:r>
            <a:r>
              <a:rPr lang="en-US" dirty="0"/>
              <a:t>cells in a PivotTable the same way that you format cells in a worksheet</a:t>
            </a:r>
            <a:endParaRPr lang="en-US" sz="7600" dirty="0" smtClean="0"/>
          </a:p>
        </p:txBody>
      </p:sp>
      <p:pic>
        <p:nvPicPr>
          <p:cNvPr id="7" name="Picture 6" descr="Fig05-3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733800"/>
            <a:ext cx="8001000" cy="249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1917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3A72B-75CA-4500-80FC-62AD4E223DB4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9398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Filtering a PivotTable </a:t>
            </a:r>
          </a:p>
        </p:txBody>
      </p:sp>
      <p:sp>
        <p:nvSpPr>
          <p:cNvPr id="59399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To analyze </a:t>
            </a:r>
            <a:r>
              <a:rPr lang="en-US" dirty="0"/>
              <a:t>the data in a PivotTable, you might want to show only a portion of </a:t>
            </a:r>
            <a:r>
              <a:rPr lang="en-US" dirty="0" smtClean="0"/>
              <a:t>the total data</a:t>
            </a:r>
          </a:p>
          <a:p>
            <a:r>
              <a:rPr lang="en-US" dirty="0" smtClean="0"/>
              <a:t>You </a:t>
            </a:r>
            <a:r>
              <a:rPr lang="en-US" dirty="0"/>
              <a:t>can do this by filtering the </a:t>
            </a:r>
            <a:r>
              <a:rPr lang="en-US" dirty="0" smtClean="0"/>
              <a:t>PivotTable</a:t>
            </a:r>
          </a:p>
          <a:p>
            <a:r>
              <a:rPr lang="en-US" dirty="0" smtClean="0"/>
              <a:t>Adding a Field to the FILTERS Area</a:t>
            </a:r>
          </a:p>
          <a:p>
            <a:pPr lvl="1"/>
            <a:r>
              <a:rPr lang="en-US" dirty="0" smtClean="0"/>
              <a:t>Add a report filter to a PivotTable to create a filtered view of the PivotTable report</a:t>
            </a:r>
          </a:p>
          <a:p>
            <a:pPr lvl="1"/>
            <a:r>
              <a:rPr lang="en-US" dirty="0" smtClean="0"/>
              <a:t>Filter PivotTable fields to focus on a subset of items in that field</a:t>
            </a:r>
          </a:p>
        </p:txBody>
      </p:sp>
    </p:spTree>
    <p:extLst>
      <p:ext uri="{BB962C8B-B14F-4D97-AF65-F5344CB8AC3E}">
        <p14:creationId xmlns:p14="http://schemas.microsoft.com/office/powerpoint/2010/main" xmlns="" val="11615182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a PivotTable</a:t>
            </a:r>
            <a:endParaRPr lang="en-US" dirty="0"/>
          </a:p>
        </p:txBody>
      </p:sp>
      <p:pic>
        <p:nvPicPr>
          <p:cNvPr id="6" name="Content Placeholder 5" descr="Fig05-40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1981200"/>
            <a:ext cx="8001000" cy="329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721328"/>
      </p:ext>
    </p:extLst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a PivotTable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PivotTable Fields</a:t>
            </a:r>
          </a:p>
          <a:p>
            <a:pPr lvl="1"/>
            <a:r>
              <a:rPr lang="en-US" dirty="0" smtClean="0"/>
              <a:t>Another </a:t>
            </a:r>
            <a:r>
              <a:rPr lang="en-US" dirty="0"/>
              <a:t>way to filter </a:t>
            </a:r>
            <a:r>
              <a:rPr lang="en-US" dirty="0" smtClean="0"/>
              <a:t>field items in a </a:t>
            </a:r>
            <a:r>
              <a:rPr lang="en-US" dirty="0"/>
              <a:t>PivotTable is </a:t>
            </a:r>
            <a:r>
              <a:rPr lang="en-US" dirty="0" smtClean="0"/>
              <a:t>using the Filter menu</a:t>
            </a:r>
          </a:p>
          <a:p>
            <a:pPr lvl="2"/>
            <a:r>
              <a:rPr lang="en-US" sz="2600" dirty="0" smtClean="0"/>
              <a:t>Open by clicking the Row Labels filter button or the Column Labels filter button</a:t>
            </a:r>
          </a:p>
          <a:p>
            <a:pPr lvl="2"/>
            <a:r>
              <a:rPr lang="en-US" sz="2600" dirty="0" smtClean="0"/>
              <a:t>Then check or uncheck items to show or hide them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602628"/>
      </p:ext>
    </p:extLst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a PivotTable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488411"/>
            <a:ext cx="8001000" cy="445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647298"/>
      </p:ext>
    </p:extLst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a PivotTable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Slicer to Filter a PivotTable</a:t>
            </a:r>
          </a:p>
          <a:p>
            <a:pPr lvl="1"/>
            <a:r>
              <a:rPr lang="en-US" dirty="0"/>
              <a:t>Another way to filter a </a:t>
            </a:r>
            <a:r>
              <a:rPr lang="en-US" dirty="0" smtClean="0"/>
              <a:t>PivotTable is with </a:t>
            </a:r>
            <a:r>
              <a:rPr lang="en-US" dirty="0"/>
              <a:t>a </a:t>
            </a:r>
            <a:r>
              <a:rPr lang="en-US" dirty="0" smtClean="0"/>
              <a:t>slicer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create a slicer for any field in the PivotTable Fields </a:t>
            </a:r>
            <a:r>
              <a:rPr lang="en-US" dirty="0" smtClean="0"/>
              <a:t>pane</a:t>
            </a:r>
            <a:endParaRPr lang="en-US" dirty="0"/>
          </a:p>
          <a:p>
            <a:pPr lvl="1"/>
            <a:r>
              <a:rPr lang="en-US" dirty="0"/>
              <a:t>The slicer contains a button for each unique value in that </a:t>
            </a:r>
            <a:r>
              <a:rPr lang="en-US" dirty="0" smtClean="0"/>
              <a:t>field</a:t>
            </a:r>
            <a:endParaRPr lang="en-US" dirty="0"/>
          </a:p>
          <a:p>
            <a:pPr lvl="1"/>
            <a:r>
              <a:rPr lang="en-US" dirty="0"/>
              <a:t>You can format the slicer and its buttons, changing its style, height, and </a:t>
            </a:r>
            <a:r>
              <a:rPr lang="en-US" dirty="0" smtClean="0"/>
              <a:t>width</a:t>
            </a:r>
          </a:p>
          <a:p>
            <a:pPr lvl="1"/>
            <a:r>
              <a:rPr lang="en-US" dirty="0" smtClean="0"/>
              <a:t>You can </a:t>
            </a:r>
            <a:r>
              <a:rPr lang="en-US" dirty="0"/>
              <a:t>create more than one slicer at a </a:t>
            </a:r>
            <a:r>
              <a:rPr lang="en-US" dirty="0" smtClean="0"/>
              <a:t>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754895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0D826-5AF6-46F4-A430-B55B69944AB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434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Overview:</a:t>
            </a:r>
            <a:br>
              <a:rPr lang="en-US" dirty="0"/>
            </a:br>
            <a:r>
              <a:rPr lang="en-US" dirty="0"/>
              <a:t>Elements of an Excel Table</a:t>
            </a:r>
            <a:endParaRPr lang="en-US" dirty="0" smtClean="0"/>
          </a:p>
        </p:txBody>
      </p:sp>
      <p:pic>
        <p:nvPicPr>
          <p:cNvPr id="6" name="Picture 5" descr="Fig05_pgEX25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075" y="1219200"/>
            <a:ext cx="470385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124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a PivotTable</a:t>
            </a:r>
            <a:endParaRPr lang="en-US" dirty="0"/>
          </a:p>
        </p:txBody>
      </p:sp>
      <p:pic>
        <p:nvPicPr>
          <p:cNvPr id="6" name="Content Placeholder 5" descr="Fig05-43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2133600"/>
            <a:ext cx="8001000" cy="290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927308"/>
      </p:ext>
    </p:extLst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Refreshing a PivotTable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cannot change data directly in a </a:t>
            </a:r>
            <a:r>
              <a:rPr lang="en-US" dirty="0" smtClean="0"/>
              <a:t>PivotTable; you </a:t>
            </a:r>
            <a:r>
              <a:rPr lang="en-US" dirty="0"/>
              <a:t>must edit the data </a:t>
            </a:r>
            <a:r>
              <a:rPr lang="en-US" dirty="0" smtClean="0"/>
              <a:t>source on </a:t>
            </a:r>
            <a:r>
              <a:rPr lang="en-US" dirty="0"/>
              <a:t>which the PivotTable is </a:t>
            </a:r>
            <a:r>
              <a:rPr lang="en-US" dirty="0" smtClean="0"/>
              <a:t>created</a:t>
            </a:r>
          </a:p>
          <a:p>
            <a:r>
              <a:rPr lang="en-US" dirty="0" smtClean="0"/>
              <a:t>PivotTables </a:t>
            </a:r>
            <a:r>
              <a:rPr lang="en-US" dirty="0"/>
              <a:t>are not updated </a:t>
            </a:r>
            <a:r>
              <a:rPr lang="en-US" dirty="0" smtClean="0"/>
              <a:t>automatically when </a:t>
            </a:r>
            <a:r>
              <a:rPr lang="en-US" dirty="0"/>
              <a:t>the source data for the PivotTable is </a:t>
            </a:r>
            <a:r>
              <a:rPr lang="en-US" dirty="0" smtClean="0"/>
              <a:t>updated</a:t>
            </a:r>
          </a:p>
          <a:p>
            <a:r>
              <a:rPr lang="en-US" dirty="0" smtClean="0"/>
              <a:t>After </a:t>
            </a:r>
            <a:r>
              <a:rPr lang="en-US" dirty="0"/>
              <a:t>you edit the underlying </a:t>
            </a:r>
            <a:r>
              <a:rPr lang="en-US" dirty="0" smtClean="0"/>
              <a:t>data, you </a:t>
            </a:r>
            <a:r>
              <a:rPr lang="en-US" dirty="0"/>
              <a:t>must </a:t>
            </a:r>
            <a:r>
              <a:rPr lang="en-US" b="1" dirty="0"/>
              <a:t>refresh</a:t>
            </a:r>
            <a:r>
              <a:rPr lang="en-US" dirty="0"/>
              <a:t>, or update, the PivotTable report to reflect the revised </a:t>
            </a:r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700814"/>
      </p:ext>
    </p:extLst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Recommended PivotTable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305800" cy="2209800"/>
          </a:xfrm>
        </p:spPr>
        <p:txBody>
          <a:bodyPr/>
          <a:lstStyle/>
          <a:p>
            <a:r>
              <a:rPr lang="en-US" dirty="0"/>
              <a:t>The Recommended PivotTables dialog box </a:t>
            </a:r>
            <a:r>
              <a:rPr lang="en-US" dirty="0" smtClean="0"/>
              <a:t>previews </a:t>
            </a:r>
            <a:r>
              <a:rPr lang="en-US" dirty="0"/>
              <a:t>PivotTables based on </a:t>
            </a:r>
            <a:r>
              <a:rPr lang="en-US" dirty="0" smtClean="0"/>
              <a:t>the source data</a:t>
            </a:r>
          </a:p>
          <a:p>
            <a:r>
              <a:rPr lang="en-US" dirty="0" smtClean="0"/>
              <a:t>Lets </a:t>
            </a:r>
            <a:r>
              <a:rPr lang="en-US" dirty="0"/>
              <a:t>you see different options </a:t>
            </a:r>
            <a:r>
              <a:rPr lang="en-US" dirty="0" smtClean="0"/>
              <a:t>so you </a:t>
            </a:r>
            <a:r>
              <a:rPr lang="en-US" dirty="0"/>
              <a:t>can choose the one </a:t>
            </a:r>
            <a:r>
              <a:rPr lang="en-US" dirty="0" smtClean="0"/>
              <a:t>best meeting </a:t>
            </a:r>
            <a:r>
              <a:rPr lang="en-US" dirty="0"/>
              <a:t>your </a:t>
            </a:r>
            <a:r>
              <a:rPr lang="en-US" dirty="0" smtClean="0"/>
              <a:t>needs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6" name="Picture 5" descr="Fig05-4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759" y="3352800"/>
            <a:ext cx="636248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0751925"/>
      </p:ext>
    </p:extLst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871491-A287-4D3F-B57C-F991FA2C455F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6451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PivotChart</a:t>
            </a:r>
          </a:p>
        </p:txBody>
      </p:sp>
      <p:sp>
        <p:nvSpPr>
          <p:cNvPr id="64518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 PivotChart is a graphical representation of the data in a PivotTable</a:t>
            </a:r>
          </a:p>
          <a:p>
            <a:r>
              <a:rPr lang="en-US" dirty="0" smtClean="0"/>
              <a:t>Allows you to interactively add, remove, filter, and refresh data fields</a:t>
            </a:r>
          </a:p>
          <a:p>
            <a:r>
              <a:rPr lang="en-US" dirty="0" err="1" smtClean="0"/>
              <a:t>PivotCharts</a:t>
            </a:r>
            <a:r>
              <a:rPr lang="en-US" dirty="0" smtClean="0"/>
              <a:t> can </a:t>
            </a:r>
            <a:r>
              <a:rPr lang="en-US" dirty="0"/>
              <a:t>have all the same formatting as other charts, including layouts and </a:t>
            </a:r>
            <a:r>
              <a:rPr lang="en-US" dirty="0" smtClean="0"/>
              <a:t>styles</a:t>
            </a:r>
          </a:p>
          <a:p>
            <a:r>
              <a:rPr lang="en-US" dirty="0" smtClean="0"/>
              <a:t>You can move </a:t>
            </a:r>
            <a:r>
              <a:rPr lang="en-US" dirty="0"/>
              <a:t>and resize chart elements, or change formatting of </a:t>
            </a:r>
            <a:r>
              <a:rPr lang="en-US" dirty="0" smtClean="0"/>
              <a:t>individual </a:t>
            </a:r>
            <a:r>
              <a:rPr lang="en-US" dirty="0"/>
              <a:t>data </a:t>
            </a:r>
            <a:r>
              <a:rPr lang="en-US" dirty="0" smtClean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xmlns="" val="15871845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PivotChart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6" name="Content Placeholder 5" descr="Fig05-47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2266955"/>
            <a:ext cx="8001000" cy="307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41581777"/>
      </p:ext>
    </p:extLst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PivotChart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PIVOTCHART TOOLS contextual tabs enable you to work with and format </a:t>
            </a:r>
            <a:r>
              <a:rPr lang="en-US" dirty="0" smtClean="0"/>
              <a:t>the selected </a:t>
            </a:r>
            <a:r>
              <a:rPr lang="en-US" dirty="0"/>
              <a:t>PivotChart the same way as an ordinary </a:t>
            </a:r>
            <a:r>
              <a:rPr lang="en-US" dirty="0" smtClean="0"/>
              <a:t>chart</a:t>
            </a:r>
          </a:p>
          <a:p>
            <a:r>
              <a:rPr lang="en-US" dirty="0"/>
              <a:t>A PivotChart and its </a:t>
            </a:r>
            <a:r>
              <a:rPr lang="en-US" dirty="0" smtClean="0"/>
              <a:t>associated PivotTable </a:t>
            </a:r>
            <a:r>
              <a:rPr lang="en-US" dirty="0"/>
              <a:t>are </a:t>
            </a:r>
            <a:r>
              <a:rPr lang="en-US" dirty="0" smtClean="0"/>
              <a:t>linked; when </a:t>
            </a:r>
            <a:r>
              <a:rPr lang="en-US" dirty="0"/>
              <a:t>you modify one, the other also </a:t>
            </a:r>
            <a:r>
              <a:rPr lang="en-US" dirty="0" smtClean="0"/>
              <a:t>changes</a:t>
            </a:r>
          </a:p>
          <a:p>
            <a:r>
              <a:rPr lang="en-US" smtClean="0"/>
              <a:t>Can quickly display </a:t>
            </a:r>
            <a:r>
              <a:rPr lang="en-US" dirty="0"/>
              <a:t>different views of the PivotChart by using the chart filter buttons </a:t>
            </a:r>
            <a:r>
              <a:rPr lang="en-US"/>
              <a:t>on </a:t>
            </a:r>
            <a:r>
              <a:rPr lang="en-US" smtClean="0"/>
              <a:t>the PivotChart </a:t>
            </a:r>
            <a:r>
              <a:rPr lang="en-US" dirty="0"/>
              <a:t>to filter the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669130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533E1F-597F-4D96-9B3D-2A7EFBFFF78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5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 Structured Range </a:t>
            </a:r>
            <a:br>
              <a:rPr lang="en-US" dirty="0" smtClean="0"/>
            </a:br>
            <a:r>
              <a:rPr lang="en-US" dirty="0" smtClean="0"/>
              <a:t>of Data</a:t>
            </a:r>
          </a:p>
        </p:txBody>
      </p:sp>
      <p:sp>
        <p:nvSpPr>
          <p:cNvPr id="15366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 collection of similar data can be structured in a range of columns and rows, representing fields and records, respectively</a:t>
            </a:r>
          </a:p>
          <a:p>
            <a:pPr lvl="1"/>
            <a:r>
              <a:rPr lang="en-US" dirty="0"/>
              <a:t>Each column represents a field, which is a single piece of data</a:t>
            </a:r>
          </a:p>
          <a:p>
            <a:pPr lvl="1"/>
            <a:r>
              <a:rPr lang="en-US" dirty="0"/>
              <a:t>Each row represents a record, which is a group of related fields</a:t>
            </a:r>
          </a:p>
          <a:p>
            <a:r>
              <a:rPr lang="en-US" dirty="0" smtClean="0"/>
              <a:t>A structured range of data is commonly referred to as a list or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20013733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28E00F-0FC1-4ABC-9FD8-F29A4C76651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638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 Structured Range </a:t>
            </a:r>
            <a:br>
              <a:rPr lang="en-US" dirty="0" smtClean="0"/>
            </a:br>
            <a:r>
              <a:rPr lang="en-US" dirty="0" smtClean="0"/>
              <a:t>of Data</a:t>
            </a:r>
          </a:p>
        </p:txBody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2057400"/>
          </a:xfrm>
        </p:spPr>
        <p:txBody>
          <a:bodyPr/>
          <a:lstStyle/>
          <a:p>
            <a:r>
              <a:rPr lang="en-US" b="1" dirty="0" smtClean="0"/>
              <a:t>Data definition table</a:t>
            </a:r>
          </a:p>
          <a:p>
            <a:pPr lvl="1"/>
            <a:r>
              <a:rPr lang="en-US" dirty="0" smtClean="0"/>
              <a:t>Documentation that lists the fields to be maintained for each record and a description of the information each field will include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3480250"/>
            <a:ext cx="8001000" cy="208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39612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 Structured Range </a:t>
            </a:r>
            <a:br>
              <a:rPr lang="en-US" dirty="0" smtClean="0"/>
            </a:br>
            <a:r>
              <a:rPr lang="en-US" dirty="0" smtClean="0"/>
              <a:t>of Data</a:t>
            </a:r>
          </a:p>
        </p:txBody>
      </p:sp>
      <p:sp>
        <p:nvSpPr>
          <p:cNvPr id="1741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operations for working with data:</a:t>
            </a:r>
          </a:p>
          <a:p>
            <a:pPr lvl="1"/>
            <a:r>
              <a:rPr lang="en-US" dirty="0" smtClean="0"/>
              <a:t>Add, edit, and delete data in the range</a:t>
            </a:r>
          </a:p>
          <a:p>
            <a:pPr lvl="1"/>
            <a:r>
              <a:rPr lang="en-US" dirty="0" smtClean="0"/>
              <a:t>Sort the data range</a:t>
            </a:r>
          </a:p>
          <a:p>
            <a:pPr lvl="1"/>
            <a:r>
              <a:rPr lang="en-US" dirty="0" smtClean="0"/>
              <a:t>Filter to display only rows that meet specified criteria</a:t>
            </a:r>
          </a:p>
          <a:p>
            <a:pPr lvl="1"/>
            <a:r>
              <a:rPr lang="en-US" dirty="0" smtClean="0"/>
              <a:t>Insert formulas to calculate subtotals</a:t>
            </a:r>
          </a:p>
          <a:p>
            <a:pPr lvl="1"/>
            <a:r>
              <a:rPr lang="en-US" dirty="0" smtClean="0"/>
              <a:t>Create summary tables based on the data in the range (usually with PivotTables)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New Perspectives on Microsoft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2EEB1A-FD95-4E3E-BA5C-24E64629C124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7049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2763</Words>
  <Application>Microsoft Office PowerPoint</Application>
  <PresentationFormat>On-screen Show (4:3)</PresentationFormat>
  <Paragraphs>446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2_Office Theme</vt:lpstr>
      <vt:lpstr>Tutorial 5:  Working with Excel Tables, PivotTables, and PivotCharts</vt:lpstr>
      <vt:lpstr>Objectives</vt:lpstr>
      <vt:lpstr>Objectives</vt:lpstr>
      <vt:lpstr>Objectives</vt:lpstr>
      <vt:lpstr>Visual Overview: Elements of an Excel Table</vt:lpstr>
      <vt:lpstr>Visual Overview: Elements of an Excel Table</vt:lpstr>
      <vt:lpstr>Planning a Structured Range  of Data</vt:lpstr>
      <vt:lpstr>Planning a Structured Range  of Data</vt:lpstr>
      <vt:lpstr>Planning a Structured Range  of Data</vt:lpstr>
      <vt:lpstr>Planning a Structured Range  of Data</vt:lpstr>
      <vt:lpstr>Freezing Rows and Columns</vt:lpstr>
      <vt:lpstr>Creating an Excel Table</vt:lpstr>
      <vt:lpstr>Creating an Excel Table</vt:lpstr>
      <vt:lpstr>Creating an Excel Table</vt:lpstr>
      <vt:lpstr>Creating an Excel Table</vt:lpstr>
      <vt:lpstr>Modifying an Excel Table</vt:lpstr>
      <vt:lpstr>Maintaining Data in an Excel Table</vt:lpstr>
      <vt:lpstr>Maintaining Data in an Excel Table</vt:lpstr>
      <vt:lpstr>Maintaining Data in an Excel Table</vt:lpstr>
      <vt:lpstr>Maintaining Data in an Excel Table</vt:lpstr>
      <vt:lpstr>Sorting Data</vt:lpstr>
      <vt:lpstr>Sorting Data</vt:lpstr>
      <vt:lpstr>Sorting Data</vt:lpstr>
      <vt:lpstr>Sorting Data</vt:lpstr>
      <vt:lpstr>Sorting Data</vt:lpstr>
      <vt:lpstr>Sorting Data</vt:lpstr>
      <vt:lpstr>Visual Overview:  Filtering Table Data</vt:lpstr>
      <vt:lpstr>Visual Overview:  Filtering Table Data</vt:lpstr>
      <vt:lpstr>Filtering Data</vt:lpstr>
      <vt:lpstr>Filtering Data</vt:lpstr>
      <vt:lpstr>Filtering Data</vt:lpstr>
      <vt:lpstr>Filtering Data</vt:lpstr>
      <vt:lpstr>Filtering Data</vt:lpstr>
      <vt:lpstr>Filtering Data</vt:lpstr>
      <vt:lpstr>Filtering Data</vt:lpstr>
      <vt:lpstr>Filtering Data</vt:lpstr>
      <vt:lpstr>Filtering Data</vt:lpstr>
      <vt:lpstr>Filtering Data</vt:lpstr>
      <vt:lpstr>Filtering Data</vt:lpstr>
      <vt:lpstr>Using the Total Row to Calculate Summary Statistics</vt:lpstr>
      <vt:lpstr>Using the Total Row to Calculate Summary Statistics</vt:lpstr>
      <vt:lpstr>Splitting the Worksheet Window into Panes</vt:lpstr>
      <vt:lpstr>Inserting Subtotals</vt:lpstr>
      <vt:lpstr>Inserting Subtotals</vt:lpstr>
      <vt:lpstr>Inserting Subtotals</vt:lpstr>
      <vt:lpstr>Visual Overview: PivotTable and PivotChart</vt:lpstr>
      <vt:lpstr>Visual Overview: PivotTable and PivotChart</vt:lpstr>
      <vt:lpstr>Analyzing Data with PivotTables</vt:lpstr>
      <vt:lpstr>Creating a PivotTable</vt:lpstr>
      <vt:lpstr>Creating a PivotTable</vt:lpstr>
      <vt:lpstr>Creating a PivotTable</vt:lpstr>
      <vt:lpstr>Creating a PivotTable</vt:lpstr>
      <vt:lpstr>Creating a PivotTable</vt:lpstr>
      <vt:lpstr>Creating a PivotTable</vt:lpstr>
      <vt:lpstr>Filtering a PivotTable </vt:lpstr>
      <vt:lpstr>Filtering a PivotTable</vt:lpstr>
      <vt:lpstr>Filtering a PivotTable</vt:lpstr>
      <vt:lpstr>Filtering a PivotTable</vt:lpstr>
      <vt:lpstr>Filtering a PivotTable</vt:lpstr>
      <vt:lpstr>Filtering a PivotTable</vt:lpstr>
      <vt:lpstr>Refreshing a PivotTable</vt:lpstr>
      <vt:lpstr>Creating a Recommended PivotTable</vt:lpstr>
      <vt:lpstr>Creating a PivotChart</vt:lpstr>
      <vt:lpstr>Creating a PivotChart</vt:lpstr>
      <vt:lpstr>Creating a PivotChart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2013-07-19T14:11:20Z</dcterms:created>
  <dcterms:modified xsi:type="dcterms:W3CDTF">2013-07-19T14:11:27Z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